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490" r:id="rId2"/>
    <p:sldId id="502" r:id="rId3"/>
    <p:sldId id="506" r:id="rId4"/>
    <p:sldId id="507" r:id="rId5"/>
    <p:sldId id="508" r:id="rId6"/>
    <p:sldId id="509" r:id="rId7"/>
    <p:sldId id="510" r:id="rId8"/>
    <p:sldId id="545" r:id="rId9"/>
    <p:sldId id="513" r:id="rId10"/>
    <p:sldId id="514" r:id="rId11"/>
    <p:sldId id="546" r:id="rId12"/>
    <p:sldId id="552" r:id="rId13"/>
    <p:sldId id="520" r:id="rId14"/>
    <p:sldId id="521" r:id="rId15"/>
    <p:sldId id="522" r:id="rId16"/>
    <p:sldId id="562" r:id="rId17"/>
    <p:sldId id="572" r:id="rId18"/>
    <p:sldId id="569" r:id="rId19"/>
    <p:sldId id="574" r:id="rId20"/>
    <p:sldId id="575" r:id="rId21"/>
    <p:sldId id="577" r:id="rId22"/>
    <p:sldId id="573" r:id="rId23"/>
    <p:sldId id="578" r:id="rId24"/>
    <p:sldId id="579" r:id="rId25"/>
    <p:sldId id="583" r:id="rId26"/>
    <p:sldId id="582" r:id="rId27"/>
    <p:sldId id="590" r:id="rId28"/>
    <p:sldId id="541" r:id="rId29"/>
    <p:sldId id="542" r:id="rId30"/>
    <p:sldId id="543" r:id="rId31"/>
    <p:sldId id="584" r:id="rId32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CCCC00"/>
    <a:srgbClr val="FF9966"/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8FB837D-C827-4EFA-A057-4D05807E0F7C}" styleName="테마 스타일 1 - 강조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860" autoAdjust="0"/>
    <p:restoredTop sz="94155" autoAdjust="0"/>
  </p:normalViewPr>
  <p:slideViewPr>
    <p:cSldViewPr snapToGrid="0">
      <p:cViewPr varScale="1">
        <p:scale>
          <a:sx n="109" d="100"/>
          <a:sy n="109" d="100"/>
        </p:scale>
        <p:origin x="-1860" y="-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image" Target="../media/image3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.wmf"/><Relationship Id="rId1" Type="http://schemas.openxmlformats.org/officeDocument/2006/relationships/image" Target="../media/image9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mf"/><Relationship Id="rId2" Type="http://schemas.openxmlformats.org/officeDocument/2006/relationships/image" Target="../media/image12.wmf"/><Relationship Id="rId1" Type="http://schemas.openxmlformats.org/officeDocument/2006/relationships/image" Target="../media/image11.wmf"/><Relationship Id="rId4" Type="http://schemas.openxmlformats.org/officeDocument/2006/relationships/image" Target="../media/image14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123D4D-EB2F-4980-8329-D28011D8AD2D}" type="datetimeFigureOut">
              <a:rPr lang="ko-KR" altLang="en-US" smtClean="0"/>
              <a:t>2020-08-21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F33F8B-ACF2-40DC-9DE8-7BA49DD0C3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06072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130D0-3898-4C4F-BAC7-4E8AE6E236D2}" type="datetimeFigureOut">
              <a:rPr lang="ko-KR" altLang="en-US" smtClean="0"/>
              <a:t>2020-08-21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32ABB-D48F-4B11-B4E3-BA4B762E2D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0778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130D0-3898-4C4F-BAC7-4E8AE6E236D2}" type="datetimeFigureOut">
              <a:rPr lang="ko-KR" altLang="en-US" smtClean="0"/>
              <a:t>2020-08-21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32ABB-D48F-4B11-B4E3-BA4B762E2D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48833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130D0-3898-4C4F-BAC7-4E8AE6E236D2}" type="datetimeFigureOut">
              <a:rPr lang="ko-KR" altLang="en-US" smtClean="0"/>
              <a:t>2020-08-21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32ABB-D48F-4B11-B4E3-BA4B762E2D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66112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130D0-3898-4C4F-BAC7-4E8AE6E236D2}" type="datetimeFigureOut">
              <a:rPr lang="ko-KR" altLang="en-US" smtClean="0"/>
              <a:t>2020-08-21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32ABB-D48F-4B11-B4E3-BA4B762E2D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68686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130D0-3898-4C4F-BAC7-4E8AE6E236D2}" type="datetimeFigureOut">
              <a:rPr lang="ko-KR" altLang="en-US" smtClean="0"/>
              <a:t>2020-08-21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32ABB-D48F-4B11-B4E3-BA4B762E2D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55090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130D0-3898-4C4F-BAC7-4E8AE6E236D2}" type="datetimeFigureOut">
              <a:rPr lang="ko-KR" altLang="en-US" smtClean="0"/>
              <a:t>2020-08-21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32ABB-D48F-4B11-B4E3-BA4B762E2D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48964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130D0-3898-4C4F-BAC7-4E8AE6E236D2}" type="datetimeFigureOut">
              <a:rPr lang="ko-KR" altLang="en-US" smtClean="0"/>
              <a:t>2020-08-21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32ABB-D48F-4B11-B4E3-BA4B762E2D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70153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130D0-3898-4C4F-BAC7-4E8AE6E236D2}" type="datetimeFigureOut">
              <a:rPr lang="ko-KR" altLang="en-US" smtClean="0"/>
              <a:t>2020-08-21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32ABB-D48F-4B11-B4E3-BA4B762E2D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30723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130D0-3898-4C4F-BAC7-4E8AE6E236D2}" type="datetimeFigureOut">
              <a:rPr lang="ko-KR" altLang="en-US" smtClean="0"/>
              <a:t>2020-08-21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32ABB-D48F-4B11-B4E3-BA4B762E2D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6834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130D0-3898-4C4F-BAC7-4E8AE6E236D2}" type="datetimeFigureOut">
              <a:rPr lang="ko-KR" altLang="en-US" smtClean="0"/>
              <a:t>2020-08-21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32ABB-D48F-4B11-B4E3-BA4B762E2D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78539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130D0-3898-4C4F-BAC7-4E8AE6E236D2}" type="datetimeFigureOut">
              <a:rPr lang="ko-KR" altLang="en-US" smtClean="0"/>
              <a:t>2020-08-21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32ABB-D48F-4B11-B4E3-BA4B762E2D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74543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C130D0-3898-4C4F-BAC7-4E8AE6E236D2}" type="datetimeFigureOut">
              <a:rPr lang="ko-KR" altLang="en-US" smtClean="0"/>
              <a:t>2020-08-21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932ABB-D48F-4B11-B4E3-BA4B762E2D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34966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0.w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9.w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wmf"/><Relationship Id="rId3" Type="http://schemas.openxmlformats.org/officeDocument/2006/relationships/oleObject" Target="../embeddings/oleObject5.bin"/><Relationship Id="rId7" Type="http://schemas.openxmlformats.org/officeDocument/2006/relationships/oleObject" Target="../embeddings/oleObject7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2.wmf"/><Relationship Id="rId5" Type="http://schemas.openxmlformats.org/officeDocument/2006/relationships/oleObject" Target="../embeddings/oleObject6.bin"/><Relationship Id="rId10" Type="http://schemas.openxmlformats.org/officeDocument/2006/relationships/image" Target="../media/image14.wmf"/><Relationship Id="rId4" Type="http://schemas.openxmlformats.org/officeDocument/2006/relationships/image" Target="../media/image11.wmf"/><Relationship Id="rId9" Type="http://schemas.openxmlformats.org/officeDocument/2006/relationships/oleObject" Target="../embeddings/oleObject8.bin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17.w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26.wmf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8.png"/><Relationship Id="rId7" Type="http://schemas.openxmlformats.org/officeDocument/2006/relationships/image" Target="../media/image220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27.wmf"/><Relationship Id="rId5" Type="http://schemas.openxmlformats.org/officeDocument/2006/relationships/oleObject" Target="../embeddings/oleObject11.bin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oleObject" Target="../embeddings/oleObject12.bin"/><Relationship Id="rId7" Type="http://schemas.openxmlformats.org/officeDocument/2006/relationships/image" Target="../media/image290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w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35.w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oleObject" Target="../embeddings/oleObject1.bin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4.wmf"/><Relationship Id="rId5" Type="http://schemas.openxmlformats.org/officeDocument/2006/relationships/oleObject" Target="../embeddings/oleObject2.bin"/><Relationship Id="rId10" Type="http://schemas.openxmlformats.org/officeDocument/2006/relationships/image" Target="../media/image8.png"/><Relationship Id="rId4" Type="http://schemas.openxmlformats.org/officeDocument/2006/relationships/image" Target="../media/image3.wmf"/><Relationship Id="rId9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078375" y="2086709"/>
            <a:ext cx="498726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200" b="1" dirty="0"/>
              <a:t>농도계 국산화 </a:t>
            </a:r>
            <a:r>
              <a:rPr lang="ko-KR" altLang="en-US" sz="3200" b="1" dirty="0" smtClean="0"/>
              <a:t>최종보고서</a:t>
            </a:r>
            <a:endParaRPr lang="en-US" altLang="ko-KR" sz="32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6092102" y="5013723"/>
            <a:ext cx="241604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2000" dirty="0" smtClean="0"/>
              <a:t>국민대학교 화학과</a:t>
            </a:r>
            <a:endParaRPr lang="en-US" altLang="ko-KR" sz="2000" dirty="0" smtClean="0"/>
          </a:p>
          <a:p>
            <a:pPr algn="r">
              <a:lnSpc>
                <a:spcPct val="150000"/>
              </a:lnSpc>
            </a:pPr>
            <a:r>
              <a:rPr lang="en-US" altLang="ko-KR" sz="2000" dirty="0" smtClean="0"/>
              <a:t>2020</a:t>
            </a:r>
            <a:r>
              <a:rPr lang="en-US" altLang="ko-KR" sz="2000" dirty="0"/>
              <a:t>. </a:t>
            </a:r>
            <a:r>
              <a:rPr lang="en-US" altLang="ko-KR" sz="2000" dirty="0" smtClean="0"/>
              <a:t>8. 26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4616520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13427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/>
              <a:t>Spiking test</a:t>
            </a:r>
            <a:endParaRPr lang="ko-KR" altLang="en-US" sz="1600" b="1" dirty="0"/>
          </a:p>
        </p:txBody>
      </p:sp>
      <p:graphicFrame>
        <p:nvGraphicFramePr>
          <p:cNvPr id="3" name="개체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23175112"/>
              </p:ext>
            </p:extLst>
          </p:nvPr>
        </p:nvGraphicFramePr>
        <p:xfrm>
          <a:off x="4614863" y="506413"/>
          <a:ext cx="4179887" cy="2928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166" name="Graph" r:id="rId3" imgW="4180320" imgH="2928240" progId="Origin50.Graph">
                  <p:embed/>
                </p:oleObj>
              </mc:Choice>
              <mc:Fallback>
                <p:oleObj name="Graph" r:id="rId3" imgW="4180320" imgH="2928240" progId="Origin50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614863" y="506413"/>
                        <a:ext cx="4179887" cy="29289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개체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5534988"/>
              </p:ext>
            </p:extLst>
          </p:nvPr>
        </p:nvGraphicFramePr>
        <p:xfrm>
          <a:off x="414338" y="506413"/>
          <a:ext cx="4181475" cy="2928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167" name="Graph" r:id="rId5" imgW="4181040" imgH="2928240" progId="Origin50.Graph">
                  <p:embed/>
                </p:oleObj>
              </mc:Choice>
              <mc:Fallback>
                <p:oleObj name="Graph" r:id="rId5" imgW="4181040" imgH="2928240" progId="Origin50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14338" y="506413"/>
                        <a:ext cx="4181475" cy="29289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0370136"/>
              </p:ext>
            </p:extLst>
          </p:nvPr>
        </p:nvGraphicFramePr>
        <p:xfrm>
          <a:off x="504821" y="3597275"/>
          <a:ext cx="8248655" cy="97472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0967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79641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796415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796415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649731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32490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i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/>
                        <a:t>Original solution</a:t>
                      </a:r>
                      <a:endParaRPr lang="ko-KR" altLang="en-US" sz="1100" i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/>
                        <a:t>Additional solution</a:t>
                      </a:r>
                      <a:endParaRPr lang="ko-KR" altLang="en-US" sz="1100" i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/>
                        <a:t>Final concentration</a:t>
                      </a:r>
                      <a:endParaRPr lang="ko-KR" altLang="en-US" sz="1100" i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/>
                        <a:t>Flow rate</a:t>
                      </a:r>
                      <a:endParaRPr lang="ko-KR" altLang="en-US" sz="1100" i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49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/>
                        <a:t>HF</a:t>
                      </a:r>
                      <a:endParaRPr lang="ko-KR" altLang="en-US" sz="1100" i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/>
                        <a:t>1%,</a:t>
                      </a:r>
                      <a:r>
                        <a:rPr lang="en-US" altLang="ko-KR" sz="1100" i="0" baseline="0" dirty="0"/>
                        <a:t> 200.044 g</a:t>
                      </a:r>
                      <a:endParaRPr lang="ko-KR" altLang="en-US" sz="1100" i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/>
                        <a:t>2%,</a:t>
                      </a:r>
                      <a:r>
                        <a:rPr lang="en-US" altLang="ko-KR" sz="1100" i="0" baseline="0" dirty="0"/>
                        <a:t> 24.969 g</a:t>
                      </a:r>
                      <a:endParaRPr lang="ko-KR" altLang="en-US" sz="1100" i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/>
                        <a:t>1.111%</a:t>
                      </a:r>
                      <a:endParaRPr lang="ko-KR" altLang="en-US" sz="1100" i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/>
                        <a:t>15 rpm</a:t>
                      </a:r>
                      <a:endParaRPr lang="ko-KR" altLang="en-US" sz="1100" i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249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/>
                        <a:t>NH</a:t>
                      </a:r>
                      <a:r>
                        <a:rPr lang="en-US" altLang="ko-KR" sz="1100" i="0" baseline="-25000" dirty="0"/>
                        <a:t>4</a:t>
                      </a:r>
                      <a:r>
                        <a:rPr lang="en-US" altLang="ko-KR" sz="1100" i="0" dirty="0"/>
                        <a:t>OH</a:t>
                      </a:r>
                      <a:endParaRPr lang="ko-KR" altLang="en-US" sz="1100" i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/>
                        <a:t>2%, 200.128 g</a:t>
                      </a:r>
                      <a:endParaRPr lang="ko-KR" altLang="en-US" sz="1100" i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/>
                        <a:t>3%,</a:t>
                      </a:r>
                      <a:r>
                        <a:rPr lang="en-US" altLang="ko-KR" sz="1100" i="0" baseline="0" dirty="0"/>
                        <a:t> 25.029 g</a:t>
                      </a:r>
                      <a:endParaRPr lang="ko-KR" altLang="en-US" sz="1100" i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/>
                        <a:t>2.111%</a:t>
                      </a:r>
                      <a:endParaRPr lang="ko-KR" altLang="en-US" sz="1100" i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i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5472246" y="4794801"/>
            <a:ext cx="361949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/>
              <a:t>Measurement condition</a:t>
            </a: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rgbClr val="FF0000"/>
                </a:solidFill>
              </a:rPr>
              <a:t>- HF : T-comp.: 0.669%/K, range: 0~50 </a:t>
            </a:r>
            <a:r>
              <a:rPr lang="en-US" altLang="ko-KR" sz="1200" dirty="0" err="1" smtClean="0">
                <a:solidFill>
                  <a:srgbClr val="FF0000"/>
                </a:solidFill>
              </a:rPr>
              <a:t>mS</a:t>
            </a:r>
            <a:r>
              <a:rPr lang="en-US" altLang="ko-KR" sz="1200" dirty="0" smtClean="0">
                <a:solidFill>
                  <a:srgbClr val="FF0000"/>
                </a:solidFill>
              </a:rPr>
              <a:t>/cm</a:t>
            </a: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rgbClr val="FF0000"/>
                </a:solidFill>
              </a:rPr>
              <a:t>- NH4OH: T-comp.: 2.187</a:t>
            </a:r>
            <a:r>
              <a:rPr lang="en-US" altLang="ko-KR" sz="1200" dirty="0">
                <a:solidFill>
                  <a:srgbClr val="FF0000"/>
                </a:solidFill>
              </a:rPr>
              <a:t>%/</a:t>
            </a:r>
            <a:r>
              <a:rPr lang="en-US" altLang="ko-KR" sz="1200" dirty="0" smtClean="0">
                <a:solidFill>
                  <a:srgbClr val="FF0000"/>
                </a:solidFill>
              </a:rPr>
              <a:t>K, range: 0~5 </a:t>
            </a:r>
            <a:r>
              <a:rPr lang="en-US" altLang="ko-KR" sz="1200" dirty="0" err="1" smtClean="0">
                <a:solidFill>
                  <a:srgbClr val="FF0000"/>
                </a:solidFill>
              </a:rPr>
              <a:t>mS</a:t>
            </a:r>
            <a:r>
              <a:rPr lang="en-US" altLang="ko-KR" sz="1200" dirty="0" smtClean="0">
                <a:solidFill>
                  <a:srgbClr val="FF0000"/>
                </a:solidFill>
              </a:rPr>
              <a:t>/cm</a:t>
            </a:r>
            <a:endParaRPr lang="en-US" altLang="ko-KR" sz="1200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- </a:t>
            </a:r>
            <a:r>
              <a:rPr lang="en-US" altLang="ko-KR" sz="1200" dirty="0"/>
              <a:t>Scale: 4~20 mA to 0~5</a:t>
            </a:r>
          </a:p>
          <a:p>
            <a:pPr>
              <a:lnSpc>
                <a:spcPct val="150000"/>
              </a:lnSpc>
            </a:pPr>
            <a:r>
              <a:rPr lang="en-US" altLang="ko-KR" sz="1200" dirty="0"/>
              <a:t>- Multiply: 1000</a:t>
            </a:r>
          </a:p>
          <a:p>
            <a:pPr>
              <a:lnSpc>
                <a:spcPct val="150000"/>
              </a:lnSpc>
            </a:pPr>
            <a:r>
              <a:rPr lang="en-US" altLang="ko-KR" sz="1200" dirty="0"/>
              <a:t>- Flow rate: 15 rpm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35856" y="4877979"/>
            <a:ext cx="5312444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/>
              <a:t>→ </a:t>
            </a:r>
            <a:r>
              <a:rPr lang="ko-KR" altLang="en-US" sz="1400" b="1" dirty="0" smtClean="0"/>
              <a:t>원</a:t>
            </a:r>
            <a:r>
              <a:rPr lang="en-US" altLang="ko-KR" sz="1400" b="1" dirty="0" smtClean="0"/>
              <a:t> </a:t>
            </a:r>
            <a:r>
              <a:rPr lang="ko-KR" altLang="en-US" sz="1400" b="1" dirty="0" smtClean="0"/>
              <a:t>용액 측정 </a:t>
            </a:r>
            <a:r>
              <a:rPr lang="en-US" altLang="ko-KR" sz="1400" b="1" dirty="0" smtClean="0"/>
              <a:t>10</a:t>
            </a:r>
            <a:r>
              <a:rPr lang="ko-KR" altLang="en-US" sz="1400" b="1" dirty="0" smtClean="0"/>
              <a:t>분 </a:t>
            </a:r>
            <a:r>
              <a:rPr lang="ko-KR" altLang="en-US" sz="1400" b="1" dirty="0" err="1" smtClean="0"/>
              <a:t>경과후</a:t>
            </a:r>
            <a:r>
              <a:rPr lang="ko-KR" altLang="en-US" sz="1400" b="1" dirty="0" smtClean="0"/>
              <a:t> 추가 용액 투입하여 </a:t>
            </a:r>
            <a:r>
              <a:rPr lang="en-US" altLang="ko-KR" sz="1400" b="1" dirty="0" smtClean="0"/>
              <a:t>spiking test </a:t>
            </a:r>
            <a:br>
              <a:rPr lang="en-US" altLang="ko-KR" sz="1400" b="1" dirty="0" smtClean="0"/>
            </a:br>
            <a:r>
              <a:rPr lang="en-US" altLang="ko-KR" sz="1400" b="1" dirty="0" smtClean="0"/>
              <a:t>    </a:t>
            </a:r>
            <a:r>
              <a:rPr lang="ko-KR" altLang="en-US" sz="1400" b="1" dirty="0" smtClean="0"/>
              <a:t>진행함</a:t>
            </a:r>
            <a:r>
              <a:rPr lang="en-US" altLang="ko-KR" sz="1400" b="1" dirty="0" smtClean="0"/>
              <a:t>.</a:t>
            </a:r>
            <a:br>
              <a:rPr lang="en-US" altLang="ko-KR" sz="1400" b="1" dirty="0" smtClean="0"/>
            </a:br>
            <a:r>
              <a:rPr lang="ko-KR" altLang="en-US" sz="1400" b="1" dirty="0" smtClean="0"/>
              <a:t>→ </a:t>
            </a:r>
            <a:r>
              <a:rPr lang="en-US" altLang="ko-KR" sz="1400" b="1" dirty="0" smtClean="0"/>
              <a:t>15 rpm</a:t>
            </a:r>
            <a:r>
              <a:rPr lang="ko-KR" altLang="en-US" sz="1400" b="1" dirty="0" smtClean="0"/>
              <a:t>의 </a:t>
            </a:r>
            <a:r>
              <a:rPr lang="en-US" altLang="ko-KR" sz="1400" b="1" dirty="0" smtClean="0"/>
              <a:t>flow rate</a:t>
            </a:r>
            <a:r>
              <a:rPr lang="ko-KR" altLang="en-US" sz="1400" b="1" dirty="0" smtClean="0"/>
              <a:t>에서 농도 변화 감지는 </a:t>
            </a:r>
            <a:r>
              <a:rPr lang="en-US" altLang="ko-KR" sz="1400" b="1" dirty="0" smtClean="0"/>
              <a:t>16~24</a:t>
            </a:r>
            <a:r>
              <a:rPr lang="ko-KR" altLang="en-US" sz="1400" b="1" dirty="0" smtClean="0"/>
              <a:t>분 이내 </a:t>
            </a:r>
            <a:r>
              <a:rPr lang="en-US" altLang="ko-KR" sz="1400" b="1" dirty="0" smtClean="0"/>
              <a:t/>
            </a:r>
            <a:br>
              <a:rPr lang="en-US" altLang="ko-KR" sz="1400" b="1" dirty="0" smtClean="0"/>
            </a:br>
            <a:r>
              <a:rPr lang="en-US" altLang="ko-KR" sz="1400" b="1" dirty="0" smtClean="0"/>
              <a:t>    </a:t>
            </a:r>
            <a:r>
              <a:rPr lang="ko-KR" altLang="en-US" sz="1400" b="1" dirty="0" smtClean="0"/>
              <a:t>이루어지며</a:t>
            </a:r>
            <a:r>
              <a:rPr lang="en-US" altLang="ko-KR" sz="1400" b="1" dirty="0" smtClean="0"/>
              <a:t>, </a:t>
            </a:r>
            <a:r>
              <a:rPr lang="ko-KR" altLang="en-US" sz="1400" b="1" dirty="0" smtClean="0"/>
              <a:t>최종 농도 안정화는 약 </a:t>
            </a:r>
            <a:r>
              <a:rPr lang="en-US" altLang="ko-KR" sz="1400" b="1" dirty="0" smtClean="0"/>
              <a:t>4</a:t>
            </a:r>
            <a:r>
              <a:rPr lang="ko-KR" altLang="en-US" sz="1400" b="1" dirty="0" smtClean="0"/>
              <a:t>시간 이상 소요되는 것</a:t>
            </a:r>
            <a:r>
              <a:rPr lang="en-US" altLang="ko-KR" sz="1400" b="1" dirty="0" smtClean="0"/>
              <a:t/>
            </a:r>
            <a:br>
              <a:rPr lang="en-US" altLang="ko-KR" sz="1400" b="1" dirty="0" smtClean="0"/>
            </a:br>
            <a:r>
              <a:rPr lang="en-US" altLang="ko-KR" sz="1400" b="1" dirty="0" smtClean="0"/>
              <a:t>    </a:t>
            </a:r>
            <a:r>
              <a:rPr lang="ko-KR" altLang="en-US" sz="1400" b="1" dirty="0" smtClean="0"/>
              <a:t>을 확인함</a:t>
            </a:r>
            <a:r>
              <a:rPr lang="en-US" altLang="ko-KR" sz="1400" b="1" dirty="0" smtClean="0"/>
              <a:t>.</a:t>
            </a:r>
            <a:endParaRPr lang="en-US" altLang="ko-KR" sz="1400" b="1" dirty="0"/>
          </a:p>
        </p:txBody>
      </p:sp>
    </p:spTree>
    <p:extLst>
      <p:ext uri="{BB962C8B-B14F-4D97-AF65-F5344CB8AC3E}">
        <p14:creationId xmlns:p14="http://schemas.microsoft.com/office/powerpoint/2010/main" val="1354044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81281" y="1515964"/>
            <a:ext cx="5320687" cy="36009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400" b="1" dirty="0" smtClean="0"/>
              <a:t>1. </a:t>
            </a:r>
            <a:r>
              <a:rPr lang="ko-KR" altLang="en-US" sz="2400" b="1" dirty="0" smtClean="0"/>
              <a:t>전도도 측정 농도계</a:t>
            </a:r>
            <a:r>
              <a:rPr lang="en-US" altLang="ko-KR" sz="2400" b="1" dirty="0" smtClean="0"/>
              <a:t>: DHF/NH</a:t>
            </a:r>
            <a:r>
              <a:rPr lang="en-US" altLang="ko-KR" sz="2400" b="1" baseline="-25000" dirty="0" smtClean="0"/>
              <a:t>4</a:t>
            </a:r>
            <a:r>
              <a:rPr lang="en-US" altLang="ko-KR" sz="2400" b="1" dirty="0" smtClean="0"/>
              <a:t>OH</a:t>
            </a:r>
          </a:p>
          <a:p>
            <a:pPr>
              <a:lnSpc>
                <a:spcPct val="200000"/>
              </a:lnSpc>
            </a:pP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     1) Progress table</a:t>
            </a:r>
          </a:p>
          <a:p>
            <a:pPr>
              <a:lnSpc>
                <a:spcPct val="200000"/>
              </a:lnSpc>
            </a:pPr>
            <a:r>
              <a:rPr lang="en-US" altLang="ko-KR" b="1" dirty="0"/>
              <a:t>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    2) 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전도도 측정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환경 구성</a:t>
            </a:r>
            <a:endParaRPr lang="en-US" altLang="ko-KR" dirty="0">
              <a:solidFill>
                <a:schemeClr val="bg1">
                  <a:lumMod val="7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     3) </a:t>
            </a:r>
            <a:r>
              <a:rPr lang="ko-KR" altLang="en-US" dirty="0" err="1">
                <a:solidFill>
                  <a:schemeClr val="bg1">
                    <a:lumMod val="75000"/>
                  </a:schemeClr>
                </a:solidFill>
              </a:rPr>
              <a:t>용액별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conductivity</a:t>
            </a:r>
          </a:p>
          <a:p>
            <a:pPr>
              <a:lnSpc>
                <a:spcPct val="200000"/>
              </a:lnSpc>
            </a:pP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     4) Spiking test</a:t>
            </a:r>
          </a:p>
          <a:p>
            <a:pPr>
              <a:lnSpc>
                <a:spcPct val="200000"/>
              </a:lnSpc>
            </a:pPr>
            <a:r>
              <a:rPr lang="en-US" altLang="ko-KR" b="1" dirty="0"/>
              <a:t>     5) Long-term </a:t>
            </a:r>
            <a:r>
              <a:rPr lang="ko-KR" altLang="en-US" b="1" dirty="0"/>
              <a:t>측정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42492978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개체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58383071"/>
              </p:ext>
            </p:extLst>
          </p:nvPr>
        </p:nvGraphicFramePr>
        <p:xfrm>
          <a:off x="591684" y="283606"/>
          <a:ext cx="3921125" cy="300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7495" name="Graph" r:id="rId3" imgW="3920760" imgH="3000960" progId="Origin95.Graph">
                  <p:embed/>
                </p:oleObj>
              </mc:Choice>
              <mc:Fallback>
                <p:oleObj name="Graph" r:id="rId3" imgW="3920760" imgH="3000960" progId="Origin95.Graph">
                  <p:embed/>
                  <p:pic>
                    <p:nvPicPr>
                      <p:cNvPr id="0" name="개체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1684" y="283606"/>
                        <a:ext cx="3921125" cy="3000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개체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14225664"/>
              </p:ext>
            </p:extLst>
          </p:nvPr>
        </p:nvGraphicFramePr>
        <p:xfrm>
          <a:off x="4613730" y="283606"/>
          <a:ext cx="3938587" cy="3011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7496" name="Graph" r:id="rId5" imgW="3920760" imgH="3000960" progId="Origin95.Graph">
                  <p:embed/>
                </p:oleObj>
              </mc:Choice>
              <mc:Fallback>
                <p:oleObj name="Graph" r:id="rId5" imgW="3920760" imgH="3000960" progId="Origin95.Graph">
                  <p:embed/>
                  <p:pic>
                    <p:nvPicPr>
                      <p:cNvPr id="0" name="개체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13730" y="283606"/>
                        <a:ext cx="3938587" cy="3011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개체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90413862"/>
              </p:ext>
            </p:extLst>
          </p:nvPr>
        </p:nvGraphicFramePr>
        <p:xfrm>
          <a:off x="574222" y="3101860"/>
          <a:ext cx="3938587" cy="3011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7497" name="Graph" r:id="rId7" imgW="3920760" imgH="3000960" progId="Origin95.Graph">
                  <p:embed/>
                </p:oleObj>
              </mc:Choice>
              <mc:Fallback>
                <p:oleObj name="Graph" r:id="rId7" imgW="3920760" imgH="3000960" progId="Origin95.Graph">
                  <p:embed/>
                  <p:pic>
                    <p:nvPicPr>
                      <p:cNvPr id="0" name="개체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4222" y="3101860"/>
                        <a:ext cx="3938587" cy="3011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개체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05725409"/>
              </p:ext>
            </p:extLst>
          </p:nvPr>
        </p:nvGraphicFramePr>
        <p:xfrm>
          <a:off x="4613730" y="3101860"/>
          <a:ext cx="3938587" cy="3011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7498" name="Graph" r:id="rId9" imgW="3920760" imgH="3000960" progId="Origin95.Graph">
                  <p:embed/>
                </p:oleObj>
              </mc:Choice>
              <mc:Fallback>
                <p:oleObj name="Graph" r:id="rId9" imgW="3920760" imgH="3000960" progId="Origin95.Graph">
                  <p:embed/>
                  <p:pic>
                    <p:nvPicPr>
                      <p:cNvPr id="0" name="개체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13730" y="3101860"/>
                        <a:ext cx="3938587" cy="3011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0" y="0"/>
            <a:ext cx="26166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/>
              <a:t>Long-term measurement</a:t>
            </a:r>
            <a:endParaRPr lang="ko-KR" altLang="en-US" sz="16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212056" y="6074034"/>
            <a:ext cx="868429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 smtClean="0"/>
              <a:t>→ 온도 변화와 관계없이 모든 측정 데이터가 측정값 평균 </a:t>
            </a:r>
            <a:r>
              <a:rPr lang="en-US" altLang="ko-KR" sz="1400" b="1" dirty="0" smtClean="0"/>
              <a:t>± </a:t>
            </a:r>
            <a:r>
              <a:rPr lang="en-US" altLang="ko-KR" sz="1400" b="1" dirty="0" smtClean="0"/>
              <a:t>2% </a:t>
            </a:r>
            <a:r>
              <a:rPr lang="ko-KR" altLang="en-US" sz="1400" b="1" dirty="0" smtClean="0"/>
              <a:t>이내인 것을 </a:t>
            </a:r>
            <a:r>
              <a:rPr lang="ko-KR" altLang="en-US" sz="1400" b="1" dirty="0" smtClean="0"/>
              <a:t>확인</a:t>
            </a:r>
            <a:r>
              <a:rPr lang="en-US" altLang="ko-KR" sz="1400" b="1" dirty="0" smtClean="0"/>
              <a:t/>
            </a:r>
            <a:br>
              <a:rPr lang="en-US" altLang="ko-KR" sz="1400" b="1" dirty="0" smtClean="0"/>
            </a:br>
            <a:r>
              <a:rPr lang="en-US" altLang="ko-KR" sz="1400" b="1" dirty="0" smtClean="0"/>
              <a:t>    (HF </a:t>
            </a:r>
            <a:r>
              <a:rPr lang="en-US" altLang="ko-KR" sz="1400" b="1" i="1" dirty="0" err="1" smtClean="0"/>
              <a:t>T</a:t>
            </a:r>
            <a:r>
              <a:rPr lang="en-US" altLang="ko-KR" sz="1400" b="1" baseline="-25000" dirty="0" err="1" smtClean="0"/>
              <a:t>comp</a:t>
            </a:r>
            <a:r>
              <a:rPr lang="en-US" altLang="ko-KR" sz="1400" b="1" dirty="0" smtClean="0"/>
              <a:t>: 0.697%/K, NH</a:t>
            </a:r>
            <a:r>
              <a:rPr lang="en-US" altLang="ko-KR" sz="1400" b="1" baseline="-25000" dirty="0" smtClean="0"/>
              <a:t>4</a:t>
            </a:r>
            <a:r>
              <a:rPr lang="en-US" altLang="ko-KR" sz="1400" b="1" dirty="0" smtClean="0"/>
              <a:t>OH </a:t>
            </a:r>
            <a:r>
              <a:rPr lang="en-US" altLang="ko-KR" sz="1400" b="1" i="1" dirty="0" err="1" smtClean="0"/>
              <a:t>T</a:t>
            </a:r>
            <a:r>
              <a:rPr lang="en-US" altLang="ko-KR" sz="1400" b="1" baseline="-25000" dirty="0" err="1" smtClean="0"/>
              <a:t>comp</a:t>
            </a:r>
            <a:r>
              <a:rPr lang="en-US" altLang="ko-KR" sz="1400" b="1" dirty="0" smtClean="0"/>
              <a:t>: 1.960%/K)</a:t>
            </a:r>
            <a:endParaRPr lang="en-US" altLang="ko-KR" sz="1400" b="1" dirty="0" smtClean="0"/>
          </a:p>
        </p:txBody>
      </p:sp>
    </p:spTree>
    <p:extLst>
      <p:ext uri="{BB962C8B-B14F-4D97-AF65-F5344CB8AC3E}">
        <p14:creationId xmlns:p14="http://schemas.microsoft.com/office/powerpoint/2010/main" val="539377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981281" y="1515964"/>
            <a:ext cx="5126724" cy="36009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400" b="1" dirty="0" smtClean="0"/>
              <a:t>2. </a:t>
            </a:r>
            <a:r>
              <a:rPr lang="ko-KR" altLang="en-US" sz="2400" b="1" dirty="0" err="1" smtClean="0"/>
              <a:t>광흡수</a:t>
            </a:r>
            <a:r>
              <a:rPr lang="ko-KR" altLang="en-US" sz="2400" b="1" dirty="0" smtClean="0"/>
              <a:t> 분석 농도계</a:t>
            </a:r>
            <a:r>
              <a:rPr lang="en-US" altLang="ko-KR" sz="2400" b="1" dirty="0" smtClean="0"/>
              <a:t>: SC-1</a:t>
            </a:r>
          </a:p>
          <a:p>
            <a:pPr>
              <a:lnSpc>
                <a:spcPct val="200000"/>
              </a:lnSpc>
            </a:pPr>
            <a:r>
              <a:rPr lang="en-US" altLang="ko-KR" b="1" dirty="0"/>
              <a:t>     1) Progress table</a:t>
            </a:r>
          </a:p>
          <a:p>
            <a:pPr>
              <a:lnSpc>
                <a:spcPct val="200000"/>
              </a:lnSpc>
            </a:pP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     2) </a:t>
            </a:r>
            <a:r>
              <a:rPr lang="ko-KR" altLang="en-US" dirty="0" err="1">
                <a:solidFill>
                  <a:schemeClr val="bg1">
                    <a:lumMod val="75000"/>
                  </a:schemeClr>
                </a:solidFill>
              </a:rPr>
              <a:t>광흡수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 분석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환경 구성</a:t>
            </a:r>
            <a:endParaRPr lang="en-US" altLang="ko-KR" dirty="0">
              <a:solidFill>
                <a:schemeClr val="bg1">
                  <a:lumMod val="7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     3)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UV/IR 1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차 측정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: </a:t>
            </a:r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</a:rPr>
              <a:t>NH</a:t>
            </a:r>
            <a:r>
              <a:rPr lang="en-US" altLang="ko-KR" baseline="-25000" dirty="0" smtClean="0">
                <a:solidFill>
                  <a:schemeClr val="bg1">
                    <a:lumMod val="75000"/>
                  </a:schemeClr>
                </a:solidFill>
              </a:rPr>
              <a:t>4</a:t>
            </a:r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</a:rPr>
              <a:t>OH+H</a:t>
            </a:r>
            <a:r>
              <a:rPr lang="en-US" altLang="ko-KR" baseline="-25000" dirty="0" smtClean="0">
                <a:solidFill>
                  <a:schemeClr val="bg1">
                    <a:lumMod val="75000"/>
                  </a:schemeClr>
                </a:solidFill>
              </a:rPr>
              <a:t>2</a:t>
            </a:r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</a:rPr>
              <a:t>O</a:t>
            </a:r>
            <a:r>
              <a:rPr lang="en-US" altLang="ko-KR" baseline="-25000" dirty="0" smtClean="0">
                <a:solidFill>
                  <a:schemeClr val="bg1">
                    <a:lumMod val="75000"/>
                  </a:schemeClr>
                </a:solidFill>
              </a:rPr>
              <a:t>2</a:t>
            </a:r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혼합용액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 </a:t>
            </a:r>
          </a:p>
          <a:p>
            <a:pPr>
              <a:lnSpc>
                <a:spcPct val="200000"/>
              </a:lnSpc>
            </a:pP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     4)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UV/IR </a:t>
            </a:r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</a:rPr>
              <a:t>2</a:t>
            </a:r>
            <a:r>
              <a:rPr lang="ko-KR" altLang="en-US" dirty="0" smtClean="0">
                <a:solidFill>
                  <a:schemeClr val="bg1">
                    <a:lumMod val="75000"/>
                  </a:schemeClr>
                </a:solidFill>
              </a:rPr>
              <a:t>차 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측정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: NH</a:t>
            </a:r>
            <a:r>
              <a:rPr lang="en-US" altLang="ko-KR" baseline="-25000" dirty="0">
                <a:solidFill>
                  <a:schemeClr val="bg1">
                    <a:lumMod val="75000"/>
                  </a:schemeClr>
                </a:solidFill>
              </a:rPr>
              <a:t>4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OH+H</a:t>
            </a:r>
            <a:r>
              <a:rPr lang="en-US" altLang="ko-KR" baseline="-25000" dirty="0">
                <a:solidFill>
                  <a:schemeClr val="bg1">
                    <a:lumMod val="75000"/>
                  </a:schemeClr>
                </a:solidFill>
              </a:rPr>
              <a:t>2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O</a:t>
            </a:r>
            <a:r>
              <a:rPr lang="en-US" altLang="ko-KR" baseline="-25000" dirty="0">
                <a:solidFill>
                  <a:schemeClr val="bg1">
                    <a:lumMod val="75000"/>
                  </a:schemeClr>
                </a:solidFill>
              </a:rPr>
              <a:t>2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혼합용액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 </a:t>
            </a:r>
            <a:endParaRPr lang="en-US" altLang="ko-KR" dirty="0">
              <a:solidFill>
                <a:schemeClr val="bg1">
                  <a:lumMod val="7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</a:rPr>
              <a:t>     5)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</a:rPr>
              <a:t>Blind test</a:t>
            </a:r>
            <a:endParaRPr lang="en-US" altLang="ko-KR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35499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7851034"/>
              </p:ext>
            </p:extLst>
          </p:nvPr>
        </p:nvGraphicFramePr>
        <p:xfrm>
          <a:off x="253804" y="659778"/>
          <a:ext cx="8636393" cy="4367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0070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9546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349437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069586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205200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1069200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360000">
                <a:tc gridSpan="6">
                  <a:txBody>
                    <a:bodyPr/>
                    <a:lstStyle/>
                    <a:p>
                      <a:pPr algn="l" latinLnBrk="1"/>
                      <a:r>
                        <a:rPr lang="en-US" altLang="ko-KR" sz="1200" b="1" dirty="0"/>
                        <a:t>2.</a:t>
                      </a:r>
                      <a:r>
                        <a:rPr lang="en-US" altLang="ko-KR" sz="1200" b="1" baseline="0" dirty="0"/>
                        <a:t> </a:t>
                      </a:r>
                      <a:r>
                        <a:rPr lang="en-US" altLang="ko-KR" sz="1200" b="1" baseline="0" dirty="0" smtClean="0"/>
                        <a:t>UV/IR</a:t>
                      </a:r>
                      <a:endParaRPr lang="ko-KR" altLang="en-US" sz="1200" b="1" dirty="0"/>
                    </a:p>
                  </a:txBody>
                  <a:tcPr marL="36000" marR="36000" marT="36000" marB="3600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marL="36000" marR="36000" marT="36000" marB="3600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marL="36000" marR="36000" marT="36000" marB="3600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marL="36000" marR="36000" marT="36000" marB="3600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marL="36000" marR="36000" marT="36000" marB="3600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6000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200" b="1" dirty="0"/>
                        <a:t>2.1 SC-1</a:t>
                      </a:r>
                      <a:endParaRPr lang="ko-KR" altLang="en-US" sz="1200" b="1" dirty="0"/>
                    </a:p>
                  </a:txBody>
                  <a:tcPr marL="36000" marR="36000" marT="36000" marB="3600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담당</a:t>
                      </a:r>
                    </a:p>
                  </a:txBody>
                  <a:tcPr marL="36000" marR="36000" marT="36000" marB="3600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실행여부</a:t>
                      </a:r>
                    </a:p>
                  </a:txBody>
                  <a:tcPr marL="36000" marR="36000" marT="36000" marB="3600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PLAN</a:t>
                      </a:r>
                      <a:endParaRPr lang="ko-KR" altLang="en-US" sz="1200" b="1" dirty="0"/>
                    </a:p>
                  </a:txBody>
                  <a:tcPr marL="36000" marR="36000" marT="36000" marB="3600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/>
                        <a:t>진행율</a:t>
                      </a:r>
                      <a:r>
                        <a:rPr lang="en-US" altLang="ko-KR" sz="1200" b="1" dirty="0"/>
                        <a:t>(%)</a:t>
                      </a:r>
                      <a:endParaRPr lang="ko-KR" altLang="en-US" sz="1200" b="1" dirty="0"/>
                    </a:p>
                  </a:txBody>
                  <a:tcPr marL="36000" marR="36000" marT="36000" marB="3600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2-1-1.</a:t>
                      </a:r>
                      <a:endParaRPr lang="ko-KR" altLang="en-US" sz="1100" dirty="0"/>
                    </a:p>
                  </a:txBody>
                  <a:tcPr marL="36000" marR="36000" marT="36000" marB="3600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/>
                        <a:t>Calib</a:t>
                      </a:r>
                      <a:r>
                        <a:rPr lang="en-US" altLang="ko-KR" sz="1100" dirty="0"/>
                        <a:t>. </a:t>
                      </a:r>
                      <a:r>
                        <a:rPr lang="ko-KR" altLang="en-US" sz="1100" dirty="0"/>
                        <a:t>용 실험 장비 구비</a:t>
                      </a:r>
                      <a:r>
                        <a:rPr lang="en-US" altLang="ko-KR" sz="1100" dirty="0"/>
                        <a:t>,</a:t>
                      </a:r>
                      <a:r>
                        <a:rPr lang="ko-KR" altLang="en-US" sz="1100" dirty="0"/>
                        <a:t> </a:t>
                      </a:r>
                      <a:r>
                        <a:rPr lang="en-US" altLang="ko-KR" sz="1100" dirty="0"/>
                        <a:t>set-up</a:t>
                      </a:r>
                      <a:endParaRPr lang="ko-KR" altLang="en-US" sz="1100" dirty="0"/>
                    </a:p>
                  </a:txBody>
                  <a:tcPr marL="36000" marR="36000" marT="36000" marB="3600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국민대</a:t>
                      </a:r>
                    </a:p>
                  </a:txBody>
                  <a:tcPr marL="36000" marR="36000" marT="36000" marB="3600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O</a:t>
                      </a:r>
                      <a:endParaRPr lang="ko-KR" altLang="en-US" sz="1100" dirty="0"/>
                    </a:p>
                  </a:txBody>
                  <a:tcPr marL="36000" marR="36000" marT="36000" marB="3600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~20/02/11</a:t>
                      </a:r>
                      <a:endParaRPr lang="ko-KR" altLang="en-US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100</a:t>
                      </a:r>
                      <a:endParaRPr lang="ko-KR" altLang="en-US" sz="1100" dirty="0"/>
                    </a:p>
                  </a:txBody>
                  <a:tcPr marL="36000" marR="36000" marT="36000" marB="3600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2-1-2.</a:t>
                      </a:r>
                      <a:endParaRPr lang="ko-KR" altLang="en-US" sz="110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Calibration Test </a:t>
                      </a:r>
                      <a:r>
                        <a:rPr lang="ko-KR" altLang="en-US" sz="1100" dirty="0"/>
                        <a:t>및 </a:t>
                      </a:r>
                      <a:r>
                        <a:rPr lang="en-US" altLang="ko-KR" sz="1100" dirty="0"/>
                        <a:t>data </a:t>
                      </a:r>
                      <a:r>
                        <a:rPr lang="ko-KR" altLang="en-US" sz="1100" dirty="0"/>
                        <a:t>확보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국민대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Circulation</a:t>
                      </a:r>
                      <a:r>
                        <a:rPr lang="en-US" altLang="ko-KR" sz="1100" baseline="0" dirty="0" smtClean="0"/>
                        <a:t> </a:t>
                      </a:r>
                      <a:r>
                        <a:rPr lang="ko-KR" altLang="en-US" sz="1100" baseline="0" dirty="0" smtClean="0"/>
                        <a:t>측정과 병합</a:t>
                      </a:r>
                      <a:endParaRPr lang="ko-KR" altLang="en-US" sz="11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strike="noStrike" dirty="0">
                        <a:solidFill>
                          <a:srgbClr val="0000FF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2-1-3.</a:t>
                      </a:r>
                      <a:endParaRPr lang="ko-KR" altLang="en-US" sz="110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Circulation/</a:t>
                      </a:r>
                      <a:r>
                        <a:rPr lang="ko-KR" altLang="en-US" sz="1100" dirty="0"/>
                        <a:t>온도</a:t>
                      </a:r>
                      <a:r>
                        <a:rPr lang="en-US" altLang="ko-KR" sz="1100" dirty="0"/>
                        <a:t> </a:t>
                      </a:r>
                      <a:r>
                        <a:rPr lang="en-US" altLang="ko-KR" sz="1100" dirty="0" err="1"/>
                        <a:t>Calib</a:t>
                      </a:r>
                      <a:r>
                        <a:rPr lang="en-US" altLang="ko-KR" sz="1100" dirty="0"/>
                        <a:t>. </a:t>
                      </a:r>
                      <a:r>
                        <a:rPr lang="ko-KR" altLang="en-US" sz="1100" dirty="0" err="1"/>
                        <a:t>치구제작</a:t>
                      </a:r>
                      <a:r>
                        <a:rPr lang="en-US" altLang="ko-KR" sz="1100" dirty="0"/>
                        <a:t> </a:t>
                      </a:r>
                      <a:r>
                        <a:rPr lang="ko-KR" altLang="en-US" sz="1100" dirty="0"/>
                        <a:t>및 데이터 확보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국민대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smtClean="0"/>
                        <a:t>O</a:t>
                      </a:r>
                      <a:endParaRPr lang="ko-KR" altLang="en-US" sz="1100" dirty="0" smtClean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20/04/30~20/07/15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100</a:t>
                      </a:r>
                      <a:endParaRPr lang="ko-KR" altLang="en-US" sz="1100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2-1-4.</a:t>
                      </a:r>
                      <a:endParaRPr lang="ko-KR" altLang="en-US" sz="1100" dirty="0"/>
                    </a:p>
                  </a:txBody>
                  <a:tcPr marL="36000" marR="36000" marT="36000" marB="3600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Long term-</a:t>
                      </a:r>
                      <a:r>
                        <a:rPr lang="ko-KR" altLang="en-US" sz="1100" dirty="0" err="1"/>
                        <a:t>재현성</a:t>
                      </a:r>
                      <a:r>
                        <a:rPr lang="ko-KR" altLang="en-US" sz="1100" dirty="0"/>
                        <a:t> </a:t>
                      </a:r>
                      <a:r>
                        <a:rPr lang="en-US" altLang="ko-KR" sz="1100" dirty="0"/>
                        <a:t>test</a:t>
                      </a:r>
                      <a:endParaRPr lang="ko-KR" altLang="en-US" sz="1100" dirty="0"/>
                    </a:p>
                  </a:txBody>
                  <a:tcPr marL="36000" marR="36000" marT="36000" marB="3600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국민대</a:t>
                      </a:r>
                    </a:p>
                  </a:txBody>
                  <a:tcPr marL="36000" marR="36000" marT="36000" marB="3600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-</a:t>
                      </a:r>
                      <a:endParaRPr lang="ko-KR" altLang="en-US" sz="1100" dirty="0"/>
                    </a:p>
                  </a:txBody>
                  <a:tcPr marL="36000" marR="36000" marT="36000" marB="3600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/>
                        <a:t>협의후</a:t>
                      </a:r>
                      <a:r>
                        <a:rPr lang="ko-KR" altLang="en-US" sz="1100" dirty="0"/>
                        <a:t> </a:t>
                      </a:r>
                      <a:r>
                        <a:rPr lang="ko-KR" altLang="en-US" sz="1100" dirty="0" smtClean="0"/>
                        <a:t>결정 </a:t>
                      </a:r>
                      <a:r>
                        <a:rPr lang="en-US" altLang="ko-KR" sz="1100" dirty="0" smtClean="0"/>
                        <a:t>–  </a:t>
                      </a:r>
                      <a:r>
                        <a:rPr lang="ko-KR" altLang="en-US" sz="1100" dirty="0" err="1" smtClean="0"/>
                        <a:t>미실시</a:t>
                      </a:r>
                      <a:endParaRPr lang="ko-KR" altLang="en-US" sz="1100" dirty="0"/>
                    </a:p>
                  </a:txBody>
                  <a:tcPr marL="36000" marR="36000" marT="36000" marB="3600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-</a:t>
                      </a:r>
                      <a:endParaRPr lang="ko-KR" altLang="en-US" sz="1100" dirty="0"/>
                    </a:p>
                  </a:txBody>
                  <a:tcPr marL="36000" marR="36000" marT="36000" marB="3600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60000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/>
                        <a:t>2-2.</a:t>
                      </a:r>
                      <a:r>
                        <a:rPr lang="en-US" altLang="ko-KR" sz="1200" b="1" baseline="0" dirty="0"/>
                        <a:t> </a:t>
                      </a:r>
                      <a:r>
                        <a:rPr lang="ko-KR" altLang="en-US" sz="1200" b="1" baseline="0" dirty="0"/>
                        <a:t>기타</a:t>
                      </a:r>
                      <a:endParaRPr lang="ko-KR" altLang="en-US" sz="1200" b="1" dirty="0"/>
                    </a:p>
                  </a:txBody>
                  <a:tcPr marL="36000" marR="36000" marT="36000" marB="3600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담당</a:t>
                      </a:r>
                    </a:p>
                  </a:txBody>
                  <a:tcPr marL="36000" marR="36000" marT="36000" marB="3600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실행여부</a:t>
                      </a:r>
                    </a:p>
                  </a:txBody>
                  <a:tcPr marL="36000" marR="36000" marT="36000" marB="3600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PLAN</a:t>
                      </a:r>
                      <a:endParaRPr lang="ko-KR" altLang="en-US" sz="1200" b="1" dirty="0"/>
                    </a:p>
                  </a:txBody>
                  <a:tcPr marL="36000" marR="36000" marT="36000" marB="3600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/>
                        <a:t>진행율</a:t>
                      </a:r>
                      <a:r>
                        <a:rPr lang="en-US" altLang="ko-KR" sz="1200" b="1" dirty="0"/>
                        <a:t>(%)</a:t>
                      </a:r>
                      <a:endParaRPr lang="ko-KR" altLang="en-US" sz="1200" b="1" dirty="0"/>
                    </a:p>
                  </a:txBody>
                  <a:tcPr marL="36000" marR="36000" marT="36000" marB="3600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2-2-1.</a:t>
                      </a:r>
                      <a:endParaRPr lang="ko-KR" altLang="en-US" sz="1100" dirty="0"/>
                    </a:p>
                  </a:txBody>
                  <a:tcPr marL="36000" marR="36000" marT="36000" marB="3600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광학 </a:t>
                      </a:r>
                      <a:r>
                        <a:rPr lang="en-US" altLang="ko-KR" sz="1100" dirty="0"/>
                        <a:t>concept</a:t>
                      </a:r>
                      <a:r>
                        <a:rPr lang="en-US" altLang="ko-KR" sz="1100" baseline="0" dirty="0"/>
                        <a:t> </a:t>
                      </a:r>
                      <a:r>
                        <a:rPr lang="ko-KR" altLang="en-US" sz="1100" baseline="0" dirty="0"/>
                        <a:t>미팅</a:t>
                      </a:r>
                      <a:endParaRPr lang="ko-KR" altLang="en-US" sz="1100" dirty="0"/>
                    </a:p>
                  </a:txBody>
                  <a:tcPr marL="36000" marR="36000" marT="36000" marB="3600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국민대</a:t>
                      </a:r>
                      <a:r>
                        <a:rPr lang="en-US" altLang="ko-KR" sz="1100" dirty="0"/>
                        <a:t>/ATIK</a:t>
                      </a:r>
                      <a:endParaRPr lang="ko-KR" altLang="en-US" sz="1100" dirty="0"/>
                    </a:p>
                  </a:txBody>
                  <a:tcPr marL="36000" marR="36000" marT="36000" marB="3600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O</a:t>
                      </a:r>
                      <a:endParaRPr lang="ko-KR" altLang="en-US" sz="1100" dirty="0"/>
                    </a:p>
                  </a:txBody>
                  <a:tcPr marL="36000" marR="36000" marT="36000" marB="3600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19/09/30</a:t>
                      </a:r>
                      <a:endParaRPr lang="ko-KR" altLang="en-US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100</a:t>
                      </a:r>
                      <a:endParaRPr lang="ko-KR" altLang="en-US" sz="1100" dirty="0"/>
                    </a:p>
                  </a:txBody>
                  <a:tcPr marL="36000" marR="36000" marT="36000" marB="3600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2-2-2.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관련 </a:t>
                      </a:r>
                      <a:r>
                        <a:rPr lang="en-US" altLang="ko-KR" sz="1100" dirty="0"/>
                        <a:t>parts</a:t>
                      </a:r>
                      <a:r>
                        <a:rPr lang="en-US" altLang="ko-KR" sz="1100" baseline="0" dirty="0"/>
                        <a:t> list </a:t>
                      </a:r>
                      <a:r>
                        <a:rPr lang="ko-KR" altLang="en-US" sz="1100" baseline="0" dirty="0"/>
                        <a:t>전달</a:t>
                      </a:r>
                      <a:endParaRPr lang="ko-KR" altLang="en-US" sz="110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국민대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O</a:t>
                      </a:r>
                      <a:endParaRPr lang="ko-KR" altLang="en-US" sz="110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19/11/18</a:t>
                      </a:r>
                      <a:endParaRPr lang="ko-KR" altLang="en-US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100</a:t>
                      </a:r>
                      <a:endParaRPr lang="ko-KR" altLang="en-US" sz="1100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2-2-3.</a:t>
                      </a:r>
                      <a:endParaRPr lang="en-US" altLang="ko-KR" sz="1100" dirty="0"/>
                    </a:p>
                  </a:txBody>
                  <a:tcPr marL="36000" marR="36000" marT="36000" marB="3600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광학 관련 부품</a:t>
                      </a:r>
                      <a:r>
                        <a:rPr lang="en-US" altLang="ko-KR" sz="1100" dirty="0"/>
                        <a:t>/</a:t>
                      </a:r>
                      <a:r>
                        <a:rPr lang="ko-KR" altLang="en-US" sz="1100" dirty="0" err="1"/>
                        <a:t>치구</a:t>
                      </a:r>
                      <a:r>
                        <a:rPr lang="ko-KR" altLang="en-US" sz="1100" dirty="0"/>
                        <a:t> 수급</a:t>
                      </a:r>
                    </a:p>
                  </a:txBody>
                  <a:tcPr marL="36000" marR="36000" marT="36000" marB="3600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국민대</a:t>
                      </a:r>
                    </a:p>
                  </a:txBody>
                  <a:tcPr marL="36000" marR="36000" marT="36000" marB="3600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/>
                        <a:t>O</a:t>
                      </a:r>
                      <a:endParaRPr lang="ko-KR" altLang="en-US" sz="1100" dirty="0"/>
                    </a:p>
                  </a:txBody>
                  <a:tcPr marL="36000" marR="36000" marT="36000" marB="3600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20/02/12</a:t>
                      </a:r>
                      <a:endParaRPr lang="ko-KR" altLang="en-US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100</a:t>
                      </a:r>
                      <a:endParaRPr lang="ko-KR" altLang="en-US" sz="1100" dirty="0"/>
                    </a:p>
                  </a:txBody>
                  <a:tcPr marL="36000" marR="36000" marT="36000" marB="3600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444607430"/>
                  </a:ext>
                </a:extLst>
              </a:tr>
              <a:tr h="360000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 smtClean="0"/>
                        <a:t>2-3.</a:t>
                      </a:r>
                      <a:r>
                        <a:rPr lang="en-US" altLang="ko-KR" sz="1200" b="1" baseline="0" dirty="0" smtClean="0"/>
                        <a:t> </a:t>
                      </a:r>
                      <a:r>
                        <a:rPr lang="ko-KR" altLang="en-US" sz="1200" b="1" baseline="0" dirty="0" smtClean="0"/>
                        <a:t>추가 시나리오</a:t>
                      </a:r>
                      <a:endParaRPr lang="ko-KR" altLang="en-US" sz="1200" b="1" dirty="0"/>
                    </a:p>
                  </a:txBody>
                  <a:tcPr marL="36000" marR="36000" marT="36000" marB="3600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담당</a:t>
                      </a:r>
                    </a:p>
                  </a:txBody>
                  <a:tcPr marL="36000" marR="36000" marT="36000" marB="3600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실행여부</a:t>
                      </a:r>
                    </a:p>
                  </a:txBody>
                  <a:tcPr marL="36000" marR="36000" marT="36000" marB="3600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PLAN</a:t>
                      </a:r>
                      <a:endParaRPr lang="ko-KR" altLang="en-US" sz="1200" b="1" dirty="0"/>
                    </a:p>
                  </a:txBody>
                  <a:tcPr marL="36000" marR="36000" marT="36000" marB="3600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/>
                        <a:t>진행율</a:t>
                      </a:r>
                      <a:r>
                        <a:rPr lang="en-US" altLang="ko-KR" sz="1200" b="1" dirty="0"/>
                        <a:t>(%)</a:t>
                      </a:r>
                      <a:endParaRPr lang="ko-KR" altLang="en-US" sz="1200" b="1" dirty="0"/>
                    </a:p>
                  </a:txBody>
                  <a:tcPr marL="36000" marR="36000" marT="36000" marB="3600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0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2-3.</a:t>
                      </a:r>
                      <a:endParaRPr lang="en-US" altLang="ko-KR" sz="1100" dirty="0"/>
                    </a:p>
                  </a:txBody>
                  <a:tcPr marL="36000" marR="36000" marT="36000" marB="3600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Feasibility</a:t>
                      </a:r>
                      <a:r>
                        <a:rPr lang="en-US" altLang="ko-KR" sz="1100" baseline="0" dirty="0" smtClean="0"/>
                        <a:t> </a:t>
                      </a:r>
                      <a:r>
                        <a:rPr lang="ko-KR" altLang="en-US" sz="1100" baseline="0" dirty="0" smtClean="0"/>
                        <a:t>추가 시험</a:t>
                      </a:r>
                      <a:endParaRPr lang="ko-KR" altLang="en-US" sz="1100" dirty="0"/>
                    </a:p>
                  </a:txBody>
                  <a:tcPr marL="36000" marR="36000" marT="36000" marB="3600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국민대</a:t>
                      </a:r>
                    </a:p>
                  </a:txBody>
                  <a:tcPr marL="36000" marR="36000" marT="36000" marB="3600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/>
                        <a:t>O</a:t>
                      </a:r>
                      <a:endParaRPr lang="ko-KR" altLang="en-US" sz="1100" dirty="0"/>
                    </a:p>
                  </a:txBody>
                  <a:tcPr marL="36000" marR="36000" marT="36000" marB="3600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20/07/23 ~ </a:t>
                      </a:r>
                      <a:r>
                        <a:rPr lang="en-US" altLang="ko-KR" sz="11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20/08/05</a:t>
                      </a:r>
                      <a:endParaRPr lang="ko-KR" altLang="en-US" sz="11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100</a:t>
                      </a:r>
                      <a:endParaRPr lang="ko-KR" altLang="en-US" sz="1100" dirty="0"/>
                    </a:p>
                  </a:txBody>
                  <a:tcPr marL="36000" marR="36000" marT="36000" marB="3600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0" y="0"/>
            <a:ext cx="1766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Progress table</a:t>
            </a:r>
            <a:endParaRPr lang="ko-KR" altLang="en-US" b="1" dirty="0"/>
          </a:p>
        </p:txBody>
      </p:sp>
      <p:sp>
        <p:nvSpPr>
          <p:cNvPr id="9" name="TextBox 8"/>
          <p:cNvSpPr txBox="1"/>
          <p:nvPr/>
        </p:nvSpPr>
        <p:spPr>
          <a:xfrm>
            <a:off x="212056" y="5112039"/>
            <a:ext cx="8684294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 smtClean="0"/>
              <a:t>※ </a:t>
            </a:r>
            <a:r>
              <a:rPr lang="ko-KR" altLang="en-US" sz="1400" b="1" dirty="0" smtClean="0"/>
              <a:t>진행간 </a:t>
            </a:r>
            <a:r>
              <a:rPr lang="en-US" altLang="ko-KR" sz="1400" b="1" dirty="0" smtClean="0"/>
              <a:t>issue</a:t>
            </a:r>
          </a:p>
          <a:p>
            <a:pPr>
              <a:lnSpc>
                <a:spcPct val="150000"/>
              </a:lnSpc>
            </a:pPr>
            <a:r>
              <a:rPr lang="ko-KR" altLang="en-US" sz="1400" b="1" dirty="0" smtClean="0"/>
              <a:t>   → </a:t>
            </a:r>
            <a:r>
              <a:rPr lang="en-US" altLang="ko-KR" sz="1400" b="1" dirty="0" smtClean="0"/>
              <a:t>NH</a:t>
            </a:r>
            <a:r>
              <a:rPr lang="en-US" altLang="ko-KR" sz="1400" b="1" baseline="-25000" dirty="0" smtClean="0"/>
              <a:t>4</a:t>
            </a:r>
            <a:r>
              <a:rPr lang="en-US" altLang="ko-KR" sz="1400" b="1" dirty="0" smtClean="0"/>
              <a:t>OH, H</a:t>
            </a:r>
            <a:r>
              <a:rPr lang="en-US" altLang="ko-KR" sz="1400" b="1" baseline="-25000" dirty="0" smtClean="0"/>
              <a:t>2</a:t>
            </a:r>
            <a:r>
              <a:rPr lang="en-US" altLang="ko-KR" sz="1400" b="1" dirty="0" smtClean="0"/>
              <a:t>O</a:t>
            </a:r>
            <a:r>
              <a:rPr lang="en-US" altLang="ko-KR" sz="1400" b="1" baseline="-25000" dirty="0" smtClean="0"/>
              <a:t>2</a:t>
            </a:r>
            <a:r>
              <a:rPr lang="en-US" altLang="ko-KR" sz="1400" b="1" dirty="0" smtClean="0"/>
              <a:t> </a:t>
            </a:r>
            <a:r>
              <a:rPr lang="ko-KR" altLang="en-US" sz="1400" b="1" dirty="0" err="1" smtClean="0"/>
              <a:t>혼합시</a:t>
            </a:r>
            <a:r>
              <a:rPr lang="ko-KR" altLang="en-US" sz="1400" b="1" dirty="0" smtClean="0"/>
              <a:t> </a:t>
            </a:r>
            <a:r>
              <a:rPr lang="en-US" altLang="ko-KR" sz="1400" b="1" dirty="0" smtClean="0"/>
              <a:t>UV </a:t>
            </a:r>
            <a:r>
              <a:rPr lang="ko-KR" altLang="en-US" sz="1400" b="1" dirty="0" err="1" smtClean="0"/>
              <a:t>흡광이</a:t>
            </a:r>
            <a:r>
              <a:rPr lang="ko-KR" altLang="en-US" sz="1400" b="1" dirty="0" smtClean="0"/>
              <a:t> 비정상적으로 증가</a:t>
            </a:r>
            <a:endParaRPr lang="en-US" altLang="ko-KR" sz="1400" b="1" dirty="0" smtClean="0"/>
          </a:p>
          <a:p>
            <a:pPr>
              <a:lnSpc>
                <a:spcPct val="150000"/>
              </a:lnSpc>
            </a:pPr>
            <a:r>
              <a:rPr lang="en-US" altLang="ko-KR" sz="1400" b="1" dirty="0"/>
              <a:t> </a:t>
            </a:r>
            <a:r>
              <a:rPr lang="en-US" altLang="ko-KR" sz="1400" b="1" dirty="0" smtClean="0"/>
              <a:t> </a:t>
            </a:r>
            <a:r>
              <a:rPr lang="ko-KR" altLang="en-US" sz="1400" b="1" dirty="0"/>
              <a:t> </a:t>
            </a:r>
            <a:r>
              <a:rPr lang="ko-KR" altLang="en-US" sz="1400" b="1" dirty="0" smtClean="0"/>
              <a:t>→ </a:t>
            </a:r>
            <a:r>
              <a:rPr lang="en-US" altLang="ko-KR" sz="1400" b="1" dirty="0" smtClean="0"/>
              <a:t>SC-1</a:t>
            </a:r>
            <a:r>
              <a:rPr lang="ko-KR" altLang="en-US" sz="1400" b="1" dirty="0"/>
              <a:t> </a:t>
            </a:r>
            <a:r>
              <a:rPr lang="ko-KR" altLang="en-US" sz="1400" b="1" dirty="0" smtClean="0"/>
              <a:t>용액의 계산 </a:t>
            </a:r>
            <a:r>
              <a:rPr lang="en-US" altLang="ko-KR" sz="1400" b="1" dirty="0" smtClean="0"/>
              <a:t>– </a:t>
            </a:r>
            <a:r>
              <a:rPr lang="ko-KR" altLang="en-US" sz="1400" b="1" dirty="0" smtClean="0"/>
              <a:t>실제농도 불일치 </a:t>
            </a:r>
            <a:r>
              <a:rPr lang="en-US" altLang="ko-KR" sz="1400" b="1" dirty="0" smtClean="0"/>
              <a:t>(=</a:t>
            </a:r>
            <a:r>
              <a:rPr lang="ko-KR" altLang="en-US" sz="1400" b="1" dirty="0" smtClean="0"/>
              <a:t>표준 용액 필요</a:t>
            </a:r>
            <a:r>
              <a:rPr lang="en-US" altLang="ko-KR" sz="1400" b="1" dirty="0" smtClean="0"/>
              <a:t>)</a:t>
            </a:r>
            <a:endParaRPr lang="en-US" altLang="ko-KR" sz="1400" b="1" dirty="0" smtClean="0"/>
          </a:p>
        </p:txBody>
      </p:sp>
    </p:spTree>
    <p:extLst>
      <p:ext uri="{BB962C8B-B14F-4D97-AF65-F5344CB8AC3E}">
        <p14:creationId xmlns:p14="http://schemas.microsoft.com/office/powerpoint/2010/main" val="8428357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81281" y="1515964"/>
            <a:ext cx="5126724" cy="36009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400" b="1" dirty="0" smtClean="0"/>
              <a:t>2. </a:t>
            </a:r>
            <a:r>
              <a:rPr lang="ko-KR" altLang="en-US" sz="2400" b="1" dirty="0" err="1" smtClean="0"/>
              <a:t>광흡수</a:t>
            </a:r>
            <a:r>
              <a:rPr lang="ko-KR" altLang="en-US" sz="2400" b="1" dirty="0" smtClean="0"/>
              <a:t> 분석 농도계</a:t>
            </a:r>
            <a:r>
              <a:rPr lang="en-US" altLang="ko-KR" sz="2400" b="1" dirty="0" smtClean="0"/>
              <a:t>: SC-1</a:t>
            </a:r>
          </a:p>
          <a:p>
            <a:pPr>
              <a:lnSpc>
                <a:spcPct val="200000"/>
              </a:lnSpc>
            </a:pP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     1) Progress table</a:t>
            </a:r>
          </a:p>
          <a:p>
            <a:pPr>
              <a:lnSpc>
                <a:spcPct val="200000"/>
              </a:lnSpc>
            </a:pPr>
            <a:r>
              <a:rPr lang="en-US" altLang="ko-KR" b="1" dirty="0"/>
              <a:t>     2) </a:t>
            </a:r>
            <a:r>
              <a:rPr lang="ko-KR" altLang="en-US" b="1" dirty="0" err="1"/>
              <a:t>광흡수</a:t>
            </a:r>
            <a:r>
              <a:rPr lang="ko-KR" altLang="en-US" b="1" dirty="0"/>
              <a:t> 분석</a:t>
            </a:r>
            <a:r>
              <a:rPr lang="en-US" altLang="ko-KR" b="1" dirty="0"/>
              <a:t> </a:t>
            </a:r>
            <a:r>
              <a:rPr lang="ko-KR" altLang="en-US" b="1" dirty="0"/>
              <a:t>환경 구성</a:t>
            </a:r>
            <a:endParaRPr lang="en-US" altLang="ko-KR" b="1" dirty="0"/>
          </a:p>
          <a:p>
            <a:pPr>
              <a:lnSpc>
                <a:spcPct val="200000"/>
              </a:lnSpc>
            </a:pP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     3)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UV/IR 1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차 측정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: </a:t>
            </a:r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</a:rPr>
              <a:t>NH</a:t>
            </a:r>
            <a:r>
              <a:rPr lang="en-US" altLang="ko-KR" baseline="-25000" dirty="0" smtClean="0">
                <a:solidFill>
                  <a:schemeClr val="bg1">
                    <a:lumMod val="75000"/>
                  </a:schemeClr>
                </a:solidFill>
              </a:rPr>
              <a:t>4</a:t>
            </a:r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</a:rPr>
              <a:t>OH+H</a:t>
            </a:r>
            <a:r>
              <a:rPr lang="en-US" altLang="ko-KR" baseline="-25000" dirty="0" smtClean="0">
                <a:solidFill>
                  <a:schemeClr val="bg1">
                    <a:lumMod val="75000"/>
                  </a:schemeClr>
                </a:solidFill>
              </a:rPr>
              <a:t>2</a:t>
            </a:r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</a:rPr>
              <a:t>O</a:t>
            </a:r>
            <a:r>
              <a:rPr lang="en-US" altLang="ko-KR" baseline="-25000" dirty="0" smtClean="0">
                <a:solidFill>
                  <a:schemeClr val="bg1">
                    <a:lumMod val="75000"/>
                  </a:schemeClr>
                </a:solidFill>
              </a:rPr>
              <a:t>2</a:t>
            </a:r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혼합용액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 </a:t>
            </a:r>
          </a:p>
          <a:p>
            <a:pPr>
              <a:lnSpc>
                <a:spcPct val="200000"/>
              </a:lnSpc>
            </a:pP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     4)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UV/IR </a:t>
            </a:r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</a:rPr>
              <a:t>2</a:t>
            </a:r>
            <a:r>
              <a:rPr lang="ko-KR" altLang="en-US" dirty="0" smtClean="0">
                <a:solidFill>
                  <a:schemeClr val="bg1">
                    <a:lumMod val="75000"/>
                  </a:schemeClr>
                </a:solidFill>
              </a:rPr>
              <a:t>차 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측정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: NH</a:t>
            </a:r>
            <a:r>
              <a:rPr lang="en-US" altLang="ko-KR" baseline="-25000" dirty="0">
                <a:solidFill>
                  <a:schemeClr val="bg1">
                    <a:lumMod val="75000"/>
                  </a:schemeClr>
                </a:solidFill>
              </a:rPr>
              <a:t>4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OH+H</a:t>
            </a:r>
            <a:r>
              <a:rPr lang="en-US" altLang="ko-KR" baseline="-25000" dirty="0">
                <a:solidFill>
                  <a:schemeClr val="bg1">
                    <a:lumMod val="75000"/>
                  </a:schemeClr>
                </a:solidFill>
              </a:rPr>
              <a:t>2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O</a:t>
            </a:r>
            <a:r>
              <a:rPr lang="en-US" altLang="ko-KR" baseline="-25000" dirty="0">
                <a:solidFill>
                  <a:schemeClr val="bg1">
                    <a:lumMod val="75000"/>
                  </a:schemeClr>
                </a:solidFill>
              </a:rPr>
              <a:t>2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혼합용액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 </a:t>
            </a:r>
            <a:endParaRPr lang="en-US" altLang="ko-KR" dirty="0">
              <a:solidFill>
                <a:schemeClr val="bg1">
                  <a:lumMod val="7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</a:rPr>
              <a:t>    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5)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Blind test</a:t>
            </a:r>
            <a:endParaRPr lang="en-US" altLang="ko-KR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16440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0" y="0"/>
            <a:ext cx="22477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err="1" smtClean="0"/>
              <a:t>광흡수</a:t>
            </a:r>
            <a:r>
              <a:rPr lang="ko-KR" altLang="en-US" sz="1600" b="1" dirty="0" smtClean="0"/>
              <a:t> 분석 환경 구성</a:t>
            </a:r>
            <a:endParaRPr lang="ko-KR" altLang="en-US" sz="1600" b="1" dirty="0"/>
          </a:p>
        </p:txBody>
      </p:sp>
      <p:grpSp>
        <p:nvGrpSpPr>
          <p:cNvPr id="16" name="그룹 15"/>
          <p:cNvGrpSpPr>
            <a:grpSpLocks noChangeAspect="1"/>
          </p:cNvGrpSpPr>
          <p:nvPr/>
        </p:nvGrpSpPr>
        <p:grpSpPr>
          <a:xfrm>
            <a:off x="113427" y="448626"/>
            <a:ext cx="8917146" cy="4788000"/>
            <a:chOff x="-1267005" y="485569"/>
            <a:chExt cx="9061226" cy="4865364"/>
          </a:xfrm>
        </p:grpSpPr>
        <p:grpSp>
          <p:nvGrpSpPr>
            <p:cNvPr id="2" name="그룹 1"/>
            <p:cNvGrpSpPr/>
            <p:nvPr/>
          </p:nvGrpSpPr>
          <p:grpSpPr>
            <a:xfrm>
              <a:off x="2507416" y="485569"/>
              <a:ext cx="5286805" cy="4858776"/>
              <a:chOff x="4991906" y="3702903"/>
              <a:chExt cx="3281066" cy="3015426"/>
            </a:xfrm>
          </p:grpSpPr>
          <p:pic>
            <p:nvPicPr>
              <p:cNvPr id="3" name="Picture 5" descr="C:\Users\yjeo\Documents\카카오톡 받은 파일\[크기변환]KakaoTalk_20200610_224736769.jpg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187" t="10246" r="13574"/>
              <a:stretch/>
            </p:blipFill>
            <p:spPr bwMode="auto">
              <a:xfrm>
                <a:off x="4991906" y="3702903"/>
                <a:ext cx="3281066" cy="301542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" name="TextBox 3"/>
              <p:cNvSpPr txBox="1"/>
              <p:nvPr/>
            </p:nvSpPr>
            <p:spPr>
              <a:xfrm>
                <a:off x="6820439" y="5331620"/>
                <a:ext cx="495554" cy="1940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b="1" dirty="0" smtClean="0">
                    <a:solidFill>
                      <a:srgbClr val="FF0000"/>
                    </a:solidFill>
                  </a:rPr>
                  <a:t>UV cell</a:t>
                </a:r>
                <a:endParaRPr lang="ko-KR" altLang="en-US" sz="1400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7092162" y="4804485"/>
                <a:ext cx="446018" cy="1940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b="1" dirty="0" smtClean="0">
                    <a:solidFill>
                      <a:srgbClr val="FF0000"/>
                    </a:solidFill>
                  </a:rPr>
                  <a:t>IR cell</a:t>
                </a:r>
                <a:endParaRPr lang="ko-KR" altLang="en-US" sz="1400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6" name="TextBox 5"/>
              <p:cNvSpPr txBox="1"/>
              <p:nvPr/>
            </p:nvSpPr>
            <p:spPr>
              <a:xfrm>
                <a:off x="5648037" y="6236498"/>
                <a:ext cx="563285" cy="1940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b="1" dirty="0" smtClean="0">
                    <a:solidFill>
                      <a:srgbClr val="FF0000"/>
                    </a:solidFill>
                  </a:rPr>
                  <a:t>Solution</a:t>
                </a:r>
                <a:endParaRPr lang="ko-KR" altLang="en-US" sz="1400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5013672" y="3772021"/>
                <a:ext cx="429844" cy="1940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b="1" dirty="0" smtClean="0">
                    <a:solidFill>
                      <a:srgbClr val="FF0000"/>
                    </a:solidFill>
                  </a:rPr>
                  <a:t>Pump</a:t>
                </a:r>
                <a:endParaRPr lang="ko-KR" altLang="en-US" sz="1400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5457338" y="4334011"/>
                <a:ext cx="367369" cy="1940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b="1" dirty="0" smtClean="0">
                    <a:solidFill>
                      <a:srgbClr val="FF0000"/>
                    </a:solidFill>
                  </a:rPr>
                  <a:t>DAQ</a:t>
                </a:r>
                <a:endParaRPr lang="ko-KR" altLang="en-US" sz="1400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6038408" y="4538804"/>
                <a:ext cx="549132" cy="1940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b="1" dirty="0" smtClean="0">
                    <a:solidFill>
                      <a:srgbClr val="FF0000"/>
                    </a:solidFill>
                  </a:rPr>
                  <a:t>IR </a:t>
                </a:r>
                <a:r>
                  <a:rPr lang="en-US" altLang="ko-KR" sz="1400" b="1" dirty="0" smtClean="0">
                    <a:solidFill>
                      <a:srgbClr val="FF0000"/>
                    </a:solidFill>
                  </a:rPr>
                  <a:t>Amp.</a:t>
                </a:r>
                <a:endParaRPr lang="ko-KR" altLang="en-US" sz="1400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4994679" y="5001738"/>
                <a:ext cx="1016872" cy="288147"/>
              </a:xfrm>
              <a:prstGeom prst="rect">
                <a:avLst/>
              </a:prstGeom>
              <a:noFill/>
            </p:spPr>
            <p:txBody>
              <a:bodyPr wrap="none" lIns="36000" tIns="36000" rIns="36000" bIns="36000" rtlCol="0">
                <a:spAutoFit/>
              </a:bodyPr>
              <a:lstStyle/>
              <a:p>
                <a:r>
                  <a:rPr lang="en-US" altLang="ko-KR" sz="1400" b="1" dirty="0" smtClean="0">
                    <a:solidFill>
                      <a:srgbClr val="FF0000"/>
                    </a:solidFill>
                  </a:rPr>
                  <a:t>IR LED ctrl.</a:t>
                </a:r>
                <a:endParaRPr lang="ko-KR" altLang="en-US" sz="1400" b="1" dirty="0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15" name="그룹 14"/>
            <p:cNvGrpSpPr/>
            <p:nvPr/>
          </p:nvGrpSpPr>
          <p:grpSpPr>
            <a:xfrm>
              <a:off x="-1267005" y="485569"/>
              <a:ext cx="3648708" cy="4865364"/>
              <a:chOff x="-1267005" y="485569"/>
              <a:chExt cx="3648708" cy="4865364"/>
            </a:xfrm>
          </p:grpSpPr>
          <p:pic>
            <p:nvPicPr>
              <p:cNvPr id="12" name="Picture 2" descr="C:\Users\yjeo\Documents\카카오톡 받은 파일\KakaoTalk_20200424_204240629_01.jpg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>
                <a:off x="-1875333" y="1093897"/>
                <a:ext cx="4865364" cy="364870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13" name="직선 화살표 연결선 12"/>
              <p:cNvCxnSpPr/>
              <p:nvPr/>
            </p:nvCxnSpPr>
            <p:spPr>
              <a:xfrm flipH="1">
                <a:off x="1287287" y="2470356"/>
                <a:ext cx="692051" cy="0"/>
              </a:xfrm>
              <a:prstGeom prst="straightConnector1">
                <a:avLst/>
              </a:prstGeom>
              <a:ln w="25400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TextBox 13"/>
              <p:cNvSpPr txBox="1"/>
              <p:nvPr/>
            </p:nvSpPr>
            <p:spPr>
              <a:xfrm>
                <a:off x="1333007" y="2222914"/>
                <a:ext cx="64633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200" b="1" dirty="0"/>
                  <a:t>배기구</a:t>
                </a:r>
              </a:p>
            </p:txBody>
          </p:sp>
        </p:grpSp>
      </p:grpSp>
      <p:sp>
        <p:nvSpPr>
          <p:cNvPr id="17" name="TextBox 16"/>
          <p:cNvSpPr txBox="1"/>
          <p:nvPr/>
        </p:nvSpPr>
        <p:spPr>
          <a:xfrm>
            <a:off x="212055" y="5274483"/>
            <a:ext cx="867315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/>
              <a:t>→ 항온 </a:t>
            </a:r>
            <a:r>
              <a:rPr lang="en-US" altLang="ko-KR" sz="1400" b="1" dirty="0"/>
              <a:t>chamber </a:t>
            </a:r>
            <a:r>
              <a:rPr lang="ko-KR" altLang="en-US" sz="1400" b="1" dirty="0"/>
              <a:t>자체의 배기구를 통해 전선 및 </a:t>
            </a:r>
            <a:r>
              <a:rPr lang="en-US" altLang="ko-KR" sz="1400" b="1" dirty="0"/>
              <a:t>flow line </a:t>
            </a:r>
            <a:r>
              <a:rPr lang="ko-KR" altLang="en-US" sz="1400" b="1" dirty="0" err="1"/>
              <a:t>인입이</a:t>
            </a:r>
            <a:r>
              <a:rPr lang="ko-KR" altLang="en-US" sz="1400" b="1" dirty="0"/>
              <a:t> 가능함</a:t>
            </a:r>
            <a:r>
              <a:rPr lang="en-US" altLang="ko-KR" sz="1400" b="1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/>
              <a:t>    ※ Dimension (mm): </a:t>
            </a:r>
            <a:r>
              <a:rPr lang="ko-KR" altLang="en-US" sz="1400" b="1" dirty="0"/>
              <a:t>외부 </a:t>
            </a:r>
            <a:r>
              <a:rPr lang="en-US" altLang="ko-KR" sz="1400" b="1" dirty="0"/>
              <a:t>625 x 740 x 950, </a:t>
            </a:r>
            <a:r>
              <a:rPr lang="ko-KR" altLang="en-US" sz="1400" b="1" dirty="0"/>
              <a:t>내부 </a:t>
            </a:r>
            <a:r>
              <a:rPr lang="en-US" altLang="ko-KR" sz="1400" b="1" dirty="0"/>
              <a:t>450 x 400 x 450</a:t>
            </a:r>
          </a:p>
          <a:p>
            <a:pPr>
              <a:lnSpc>
                <a:spcPct val="150000"/>
              </a:lnSpc>
            </a:pPr>
            <a:r>
              <a:rPr lang="ko-KR" altLang="en-US" sz="1400" b="1" dirty="0"/>
              <a:t>→ </a:t>
            </a:r>
            <a:r>
              <a:rPr lang="en-US" altLang="ko-KR" sz="1400" b="1" dirty="0"/>
              <a:t>Chamber </a:t>
            </a:r>
            <a:r>
              <a:rPr lang="ko-KR" altLang="en-US" sz="1400" b="1" dirty="0"/>
              <a:t>내부에 </a:t>
            </a:r>
            <a:r>
              <a:rPr lang="en-US" altLang="ko-KR" sz="1400" b="1" dirty="0"/>
              <a:t>peristaltic pump </a:t>
            </a:r>
            <a:r>
              <a:rPr lang="ko-KR" altLang="en-US" sz="1400" b="1" dirty="0"/>
              <a:t>및 </a:t>
            </a:r>
            <a:r>
              <a:rPr lang="en-US" altLang="ko-KR" sz="1400" b="1" dirty="0"/>
              <a:t>bottle </a:t>
            </a:r>
            <a:r>
              <a:rPr lang="ko-KR" altLang="en-US" sz="1400" b="1" dirty="0"/>
              <a:t>배치로 온도 변화 최소화</a:t>
            </a:r>
            <a:endParaRPr lang="en-US" altLang="ko-KR" sz="1400" b="1" dirty="0"/>
          </a:p>
          <a:p>
            <a:pPr>
              <a:lnSpc>
                <a:spcPct val="150000"/>
              </a:lnSpc>
            </a:pPr>
            <a:r>
              <a:rPr lang="en-US" altLang="ko-KR" sz="1400" b="1" dirty="0"/>
              <a:t>    ※ Flow line</a:t>
            </a:r>
            <a:r>
              <a:rPr lang="ko-KR" altLang="en-US" sz="1400" b="1" dirty="0"/>
              <a:t>에 투입되는 용액</a:t>
            </a:r>
            <a:r>
              <a:rPr lang="en-US" altLang="ko-KR" sz="1400" b="1" dirty="0"/>
              <a:t>: ~30 mL</a:t>
            </a:r>
          </a:p>
        </p:txBody>
      </p:sp>
    </p:spTree>
    <p:extLst>
      <p:ext uri="{BB962C8B-B14F-4D97-AF65-F5344CB8AC3E}">
        <p14:creationId xmlns:p14="http://schemas.microsoft.com/office/powerpoint/2010/main" val="11487591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81281" y="1515964"/>
            <a:ext cx="5349541" cy="36009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400" b="1" dirty="0" smtClean="0"/>
              <a:t>2. </a:t>
            </a:r>
            <a:r>
              <a:rPr lang="ko-KR" altLang="en-US" sz="2400" b="1" dirty="0" err="1" smtClean="0"/>
              <a:t>광흡수</a:t>
            </a:r>
            <a:r>
              <a:rPr lang="ko-KR" altLang="en-US" sz="2400" b="1" dirty="0" smtClean="0"/>
              <a:t> 분석 농도계</a:t>
            </a:r>
            <a:r>
              <a:rPr lang="en-US" altLang="ko-KR" sz="2400" b="1" dirty="0" smtClean="0"/>
              <a:t>: SC-1</a:t>
            </a:r>
          </a:p>
          <a:p>
            <a:pPr>
              <a:lnSpc>
                <a:spcPct val="200000"/>
              </a:lnSpc>
            </a:pP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     1) Progress table</a:t>
            </a:r>
          </a:p>
          <a:p>
            <a:pPr>
              <a:lnSpc>
                <a:spcPct val="200000"/>
              </a:lnSpc>
            </a:pP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     2) </a:t>
            </a:r>
            <a:r>
              <a:rPr lang="ko-KR" altLang="en-US" dirty="0" err="1">
                <a:solidFill>
                  <a:schemeClr val="bg1">
                    <a:lumMod val="75000"/>
                  </a:schemeClr>
                </a:solidFill>
              </a:rPr>
              <a:t>광흡수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 분석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환경 구성</a:t>
            </a:r>
            <a:endParaRPr lang="en-US" altLang="ko-KR" dirty="0">
              <a:solidFill>
                <a:schemeClr val="bg1">
                  <a:lumMod val="7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/>
              <a:t>     3) </a:t>
            </a:r>
            <a:r>
              <a:rPr lang="en-US" altLang="ko-KR" b="1" dirty="0" smtClean="0"/>
              <a:t>UV/IR 1</a:t>
            </a:r>
            <a:r>
              <a:rPr lang="ko-KR" altLang="en-US" b="1" dirty="0" smtClean="0"/>
              <a:t>차 측정</a:t>
            </a:r>
            <a:r>
              <a:rPr lang="en-US" altLang="ko-KR" b="1" dirty="0"/>
              <a:t>: NH</a:t>
            </a:r>
            <a:r>
              <a:rPr lang="en-US" altLang="ko-KR" b="1" baseline="-25000" dirty="0"/>
              <a:t>4</a:t>
            </a:r>
            <a:r>
              <a:rPr lang="en-US" altLang="ko-KR" b="1" dirty="0"/>
              <a:t>OH+H</a:t>
            </a:r>
            <a:r>
              <a:rPr lang="en-US" altLang="ko-KR" b="1" baseline="-25000" dirty="0"/>
              <a:t>2</a:t>
            </a:r>
            <a:r>
              <a:rPr lang="en-US" altLang="ko-KR" b="1" dirty="0"/>
              <a:t>O</a:t>
            </a:r>
            <a:r>
              <a:rPr lang="en-US" altLang="ko-KR" b="1" baseline="-25000" dirty="0"/>
              <a:t>2</a:t>
            </a:r>
            <a:r>
              <a:rPr lang="en-US" altLang="ko-KR" b="1" dirty="0"/>
              <a:t> </a:t>
            </a:r>
            <a:r>
              <a:rPr lang="ko-KR" altLang="en-US" b="1" dirty="0"/>
              <a:t>혼합용액</a:t>
            </a:r>
            <a:r>
              <a:rPr lang="en-US" altLang="ko-KR" b="1" dirty="0"/>
              <a:t> </a:t>
            </a:r>
          </a:p>
          <a:p>
            <a:pPr>
              <a:lnSpc>
                <a:spcPct val="200000"/>
              </a:lnSpc>
            </a:pP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     4)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UV/IR </a:t>
            </a:r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</a:rPr>
              <a:t>2</a:t>
            </a:r>
            <a:r>
              <a:rPr lang="ko-KR" altLang="en-US" dirty="0" smtClean="0">
                <a:solidFill>
                  <a:schemeClr val="bg1">
                    <a:lumMod val="75000"/>
                  </a:schemeClr>
                </a:solidFill>
              </a:rPr>
              <a:t>차 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측정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: NH</a:t>
            </a:r>
            <a:r>
              <a:rPr lang="en-US" altLang="ko-KR" baseline="-25000" dirty="0">
                <a:solidFill>
                  <a:schemeClr val="bg1">
                    <a:lumMod val="75000"/>
                  </a:schemeClr>
                </a:solidFill>
              </a:rPr>
              <a:t>4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OH+H</a:t>
            </a:r>
            <a:r>
              <a:rPr lang="en-US" altLang="ko-KR" baseline="-25000" dirty="0">
                <a:solidFill>
                  <a:schemeClr val="bg1">
                    <a:lumMod val="75000"/>
                  </a:schemeClr>
                </a:solidFill>
              </a:rPr>
              <a:t>2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O</a:t>
            </a:r>
            <a:r>
              <a:rPr lang="en-US" altLang="ko-KR" baseline="-25000" dirty="0">
                <a:solidFill>
                  <a:schemeClr val="bg1">
                    <a:lumMod val="75000"/>
                  </a:schemeClr>
                </a:solidFill>
              </a:rPr>
              <a:t>2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혼합용액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 </a:t>
            </a:r>
            <a:endParaRPr lang="en-US" altLang="ko-KR" dirty="0">
              <a:solidFill>
                <a:schemeClr val="bg1">
                  <a:lumMod val="7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</a:rPr>
              <a:t>    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5)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Blind test</a:t>
            </a:r>
            <a:endParaRPr lang="en-US" altLang="ko-KR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85989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625313" y="609168"/>
            <a:ext cx="8059264" cy="3000375"/>
            <a:chOff x="625313" y="3857625"/>
            <a:chExt cx="8059264" cy="3000375"/>
          </a:xfrm>
        </p:grpSpPr>
        <p:sp>
          <p:nvSpPr>
            <p:cNvPr id="2" name="TextBox 1"/>
            <p:cNvSpPr txBox="1"/>
            <p:nvPr/>
          </p:nvSpPr>
          <p:spPr>
            <a:xfrm>
              <a:off x="4545302" y="3998515"/>
              <a:ext cx="4139275" cy="26776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400" b="1" dirty="0"/>
                <a:t>※ Target </a:t>
              </a:r>
              <a:r>
                <a:rPr lang="ko-KR" altLang="en-US" sz="1400" b="1" dirty="0"/>
                <a:t>농도</a:t>
              </a:r>
              <a:endParaRPr lang="en-US" altLang="ko-KR" sz="1400" b="1" dirty="0"/>
            </a:p>
            <a:p>
              <a:pPr>
                <a:lnSpc>
                  <a:spcPct val="150000"/>
                </a:lnSpc>
              </a:pPr>
              <a:r>
                <a:rPr lang="en-US" altLang="ko-KR" sz="1400" b="1" dirty="0" smtClean="0"/>
                <a:t>   </a:t>
              </a:r>
              <a:r>
                <a:rPr lang="en-US" altLang="ko-KR" sz="1400" b="1" dirty="0"/>
                <a:t>- NH</a:t>
              </a:r>
              <a:r>
                <a:rPr lang="en-US" altLang="ko-KR" sz="1400" b="1" baseline="-25000" dirty="0"/>
                <a:t>4</a:t>
              </a:r>
              <a:r>
                <a:rPr lang="en-US" altLang="ko-KR" sz="1400" b="1" dirty="0"/>
                <a:t>OH: 1.03 ± 0.2 </a:t>
              </a:r>
              <a:r>
                <a:rPr lang="en-US" altLang="ko-KR" sz="1400" b="1" dirty="0" err="1"/>
                <a:t>wt</a:t>
              </a:r>
              <a:r>
                <a:rPr lang="en-US" altLang="ko-KR" sz="1400" b="1" dirty="0"/>
                <a:t>% (0.83 ~ 1.23 </a:t>
              </a:r>
              <a:r>
                <a:rPr lang="en-US" altLang="ko-KR" sz="1400" b="1" dirty="0" err="1"/>
                <a:t>wt</a:t>
              </a:r>
              <a:r>
                <a:rPr lang="en-US" altLang="ko-KR" sz="1400" b="1" dirty="0"/>
                <a:t>%)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400" b="1" dirty="0" smtClean="0"/>
                <a:t>   </a:t>
              </a:r>
              <a:r>
                <a:rPr lang="en-US" altLang="ko-KR" sz="1400" b="1" dirty="0"/>
                <a:t>- H</a:t>
              </a:r>
              <a:r>
                <a:rPr lang="en-US" altLang="ko-KR" sz="1400" b="1" baseline="-25000" dirty="0"/>
                <a:t>2</a:t>
              </a:r>
              <a:r>
                <a:rPr lang="en-US" altLang="ko-KR" sz="1400" b="1" dirty="0"/>
                <a:t>O</a:t>
              </a:r>
              <a:r>
                <a:rPr lang="en-US" altLang="ko-KR" sz="1400" b="1" baseline="-25000" dirty="0"/>
                <a:t>2</a:t>
              </a:r>
              <a:r>
                <a:rPr lang="en-US" altLang="ko-KR" sz="1400" b="1" dirty="0"/>
                <a:t>: 5.43 ± 0.3 </a:t>
              </a:r>
              <a:r>
                <a:rPr lang="en-US" altLang="ko-KR" sz="1400" b="1" dirty="0" err="1"/>
                <a:t>wt</a:t>
              </a:r>
              <a:r>
                <a:rPr lang="en-US" altLang="ko-KR" sz="1400" b="1" dirty="0"/>
                <a:t>% (5.13 ~ 5.73 </a:t>
              </a:r>
              <a:r>
                <a:rPr lang="en-US" altLang="ko-KR" sz="1400" b="1" dirty="0" err="1"/>
                <a:t>wt</a:t>
              </a:r>
              <a:r>
                <a:rPr lang="en-US" altLang="ko-KR" sz="1400" b="1" dirty="0" smtClean="0"/>
                <a:t>%)</a:t>
              </a:r>
            </a:p>
            <a:p>
              <a:pPr>
                <a:lnSpc>
                  <a:spcPct val="150000"/>
                </a:lnSpc>
              </a:pPr>
              <a:endParaRPr lang="en-US" altLang="ko-KR" sz="1400" b="1" dirty="0"/>
            </a:p>
            <a:p>
              <a:pPr>
                <a:lnSpc>
                  <a:spcPct val="150000"/>
                </a:lnSpc>
              </a:pPr>
              <a:r>
                <a:rPr lang="en-US" altLang="ko-KR" sz="1400" b="1" dirty="0" smtClean="0"/>
                <a:t>※ </a:t>
              </a:r>
              <a:r>
                <a:rPr lang="ko-KR" altLang="en-US" sz="1400" b="1" dirty="0" smtClean="0"/>
                <a:t>측정 농도</a:t>
              </a:r>
              <a:r>
                <a:rPr lang="en-US" altLang="ko-KR" sz="1400" b="1" dirty="0" smtClean="0"/>
                <a:t/>
              </a:r>
              <a:br>
                <a:rPr lang="en-US" altLang="ko-KR" sz="1400" b="1" dirty="0" smtClean="0"/>
              </a:br>
              <a:r>
                <a:rPr lang="en-US" altLang="ko-KR" sz="1400" b="1" dirty="0" smtClean="0"/>
                <a:t>   - NH</a:t>
              </a:r>
              <a:r>
                <a:rPr lang="en-US" altLang="ko-KR" sz="1400" b="1" baseline="-25000" dirty="0" smtClean="0"/>
                <a:t>4</a:t>
              </a:r>
              <a:r>
                <a:rPr lang="en-US" altLang="ko-KR" sz="1400" b="1" dirty="0" smtClean="0"/>
                <a:t>OH: 0.8 ~ 1.36 </a:t>
              </a:r>
              <a:r>
                <a:rPr lang="en-US" altLang="ko-KR" sz="1400" b="1" dirty="0" err="1" smtClean="0"/>
                <a:t>wt</a:t>
              </a:r>
              <a:r>
                <a:rPr lang="en-US" altLang="ko-KR" sz="1400" b="1" dirty="0" smtClean="0"/>
                <a:t>%</a:t>
              </a:r>
              <a:br>
                <a:rPr lang="en-US" altLang="ko-KR" sz="1400" b="1" dirty="0" smtClean="0"/>
              </a:br>
              <a:r>
                <a:rPr lang="en-US" altLang="ko-KR" sz="1400" b="1" dirty="0" smtClean="0"/>
                <a:t>   - H</a:t>
              </a:r>
              <a:r>
                <a:rPr lang="en-US" altLang="ko-KR" sz="1400" b="1" baseline="-25000" dirty="0" smtClean="0"/>
                <a:t>2</a:t>
              </a:r>
              <a:r>
                <a:rPr lang="en-US" altLang="ko-KR" sz="1400" b="1" dirty="0" smtClean="0"/>
                <a:t>O</a:t>
              </a:r>
              <a:r>
                <a:rPr lang="en-US" altLang="ko-KR" sz="1400" b="1" baseline="-25000" dirty="0" smtClean="0"/>
                <a:t>2</a:t>
              </a:r>
              <a:r>
                <a:rPr lang="en-US" altLang="ko-KR" sz="1400" b="1" dirty="0" smtClean="0"/>
                <a:t>: 3.94 ~ 6.55 </a:t>
              </a:r>
              <a:r>
                <a:rPr lang="en-US" altLang="ko-KR" sz="1400" b="1" dirty="0" err="1" smtClean="0"/>
                <a:t>wt</a:t>
              </a:r>
              <a:r>
                <a:rPr lang="en-US" altLang="ko-KR" sz="1400" b="1" dirty="0" smtClean="0"/>
                <a:t>%</a:t>
              </a:r>
              <a:br>
                <a:rPr lang="en-US" altLang="ko-KR" sz="1400" b="1" dirty="0" smtClean="0"/>
              </a:br>
              <a:r>
                <a:rPr lang="en-US" altLang="ko-KR" sz="1400" b="1" dirty="0" smtClean="0"/>
                <a:t>   - DI water</a:t>
              </a:r>
              <a:endParaRPr lang="en-US" altLang="ko-KR" sz="1400" b="1" dirty="0" smtClean="0"/>
            </a:p>
          </p:txBody>
        </p:sp>
        <p:graphicFrame>
          <p:nvGraphicFramePr>
            <p:cNvPr id="3" name="개체 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34994218"/>
                </p:ext>
              </p:extLst>
            </p:nvPr>
          </p:nvGraphicFramePr>
          <p:xfrm>
            <a:off x="625313" y="3857625"/>
            <a:ext cx="3921125" cy="30003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8725" name="Graph" r:id="rId3" imgW="3920760" imgH="3000960" progId="Origin95.Graph">
                    <p:embed/>
                  </p:oleObj>
                </mc:Choice>
                <mc:Fallback>
                  <p:oleObj name="Graph" r:id="rId3" imgW="3920760" imgH="3000960" progId="Origin95.Graph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625313" y="3857625"/>
                          <a:ext cx="3921125" cy="300037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2" name="TextBox 11"/>
          <p:cNvSpPr txBox="1"/>
          <p:nvPr/>
        </p:nvSpPr>
        <p:spPr>
          <a:xfrm>
            <a:off x="228600" y="3761160"/>
            <a:ext cx="8320419" cy="23544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 smtClean="0"/>
              <a:t>※ 1</a:t>
            </a:r>
            <a:r>
              <a:rPr lang="ko-KR" altLang="en-US" sz="1400" b="1" dirty="0" smtClean="0"/>
              <a:t>차 측정 </a:t>
            </a:r>
            <a:r>
              <a:rPr lang="en-US" altLang="ko-KR" sz="1400" b="1" dirty="0" smtClean="0"/>
              <a:t>data processing</a:t>
            </a:r>
            <a:endParaRPr lang="en-US" altLang="ko-KR" sz="1400" b="1" dirty="0"/>
          </a:p>
          <a:p>
            <a:pPr>
              <a:lnSpc>
                <a:spcPct val="150000"/>
              </a:lnSpc>
            </a:pPr>
            <a:r>
              <a:rPr lang="en-US" altLang="ko-KR" sz="1400" b="1" dirty="0"/>
              <a:t>    1) SC-1 </a:t>
            </a:r>
            <a:r>
              <a:rPr lang="ko-KR" altLang="en-US" sz="1400" b="1" dirty="0"/>
              <a:t>용액이 </a:t>
            </a:r>
            <a:r>
              <a:rPr lang="en-US" altLang="ko-KR" sz="1400" b="1" dirty="0"/>
              <a:t>IR</a:t>
            </a:r>
            <a:r>
              <a:rPr lang="ko-KR" altLang="en-US" sz="1400" b="1" dirty="0"/>
              <a:t> </a:t>
            </a:r>
            <a:r>
              <a:rPr lang="en-US" altLang="ko-KR" sz="1400" b="1" dirty="0"/>
              <a:t>cuvette </a:t>
            </a:r>
            <a:r>
              <a:rPr lang="ko-KR" altLang="en-US" sz="1400" b="1" dirty="0" err="1"/>
              <a:t>통과시를</a:t>
            </a:r>
            <a:r>
              <a:rPr lang="ko-KR" altLang="en-US" sz="1400" b="1" dirty="0"/>
              <a:t> 기준으로 잡고 </a:t>
            </a:r>
            <a:r>
              <a:rPr lang="en-US" altLang="ko-KR" sz="1400" b="1" dirty="0"/>
              <a:t>300 sec </a:t>
            </a:r>
            <a:r>
              <a:rPr lang="ko-KR" altLang="en-US" sz="1400" b="1" dirty="0"/>
              <a:t>이후부터 </a:t>
            </a:r>
            <a:r>
              <a:rPr lang="en-US" altLang="ko-KR" sz="1400" b="1" dirty="0"/>
              <a:t>2100 sec </a:t>
            </a:r>
            <a:r>
              <a:rPr lang="ko-KR" altLang="en-US" sz="1400" b="1" dirty="0"/>
              <a:t>까지 </a:t>
            </a:r>
            <a:r>
              <a:rPr lang="en-US" altLang="ko-KR" sz="1400" b="1" dirty="0"/>
              <a:t>(</a:t>
            </a:r>
            <a:r>
              <a:rPr lang="ko-KR" altLang="en-US" sz="1400" b="1" dirty="0"/>
              <a:t>총 </a:t>
            </a:r>
            <a:r>
              <a:rPr lang="en-US" altLang="ko-KR" sz="1400" b="1" dirty="0"/>
              <a:t>30 min)</a:t>
            </a:r>
            <a:br>
              <a:rPr lang="en-US" altLang="ko-KR" sz="1400" b="1" dirty="0"/>
            </a:br>
            <a:r>
              <a:rPr lang="en-US" altLang="ko-KR" sz="1400" b="1" dirty="0"/>
              <a:t>       data </a:t>
            </a:r>
            <a:r>
              <a:rPr lang="ko-KR" altLang="en-US" sz="1400" b="1" dirty="0" smtClean="0"/>
              <a:t>획득 </a:t>
            </a:r>
            <a:r>
              <a:rPr lang="en-US" altLang="ko-KR" sz="1400" b="1" dirty="0" smtClean="0"/>
              <a:t>(sampling rate: 100/sec) </a:t>
            </a:r>
            <a:r>
              <a:rPr lang="en-US" altLang="ko-KR" sz="1400" b="1" dirty="0" smtClean="0"/>
              <a:t>: Circulation</a:t>
            </a:r>
            <a:r>
              <a:rPr lang="ko-KR" altLang="en-US" sz="1400" b="1" dirty="0" smtClean="0"/>
              <a:t>을 통한 </a:t>
            </a:r>
            <a:r>
              <a:rPr lang="ko-KR" altLang="en-US" sz="1400" b="1" dirty="0" smtClean="0">
                <a:solidFill>
                  <a:srgbClr val="0000FF"/>
                </a:solidFill>
              </a:rPr>
              <a:t>용액 </a:t>
            </a:r>
            <a:r>
              <a:rPr lang="en-US" altLang="ko-KR" sz="1400" b="1" dirty="0" smtClean="0">
                <a:solidFill>
                  <a:srgbClr val="0000FF"/>
                </a:solidFill>
              </a:rPr>
              <a:t>mixing </a:t>
            </a:r>
            <a:r>
              <a:rPr lang="ko-KR" altLang="en-US" sz="1400" b="1" dirty="0" smtClean="0"/>
              <a:t>고려 </a:t>
            </a:r>
            <a:r>
              <a:rPr lang="en-US" altLang="ko-KR" sz="1400" b="1" dirty="0"/>
              <a:t/>
            </a:r>
            <a:br>
              <a:rPr lang="en-US" altLang="ko-KR" sz="1400" b="1" dirty="0"/>
            </a:br>
            <a:r>
              <a:rPr lang="en-US" altLang="ko-KR" sz="1400" b="1" dirty="0"/>
              <a:t>    2) SC-1 </a:t>
            </a:r>
            <a:r>
              <a:rPr lang="ko-KR" altLang="en-US" sz="1400" b="1" dirty="0"/>
              <a:t>반응으로 인한 </a:t>
            </a:r>
            <a:r>
              <a:rPr lang="ko-KR" altLang="en-US" sz="1400" b="1" dirty="0">
                <a:solidFill>
                  <a:srgbClr val="0000FF"/>
                </a:solidFill>
              </a:rPr>
              <a:t>기포 처리</a:t>
            </a:r>
            <a:r>
              <a:rPr lang="ko-KR" altLang="en-US" sz="1400" b="1" dirty="0"/>
              <a:t>를 위한 </a:t>
            </a:r>
            <a:r>
              <a:rPr lang="en-US" altLang="ko-KR" sz="1400" b="1" dirty="0" err="1"/>
              <a:t>Hampel</a:t>
            </a:r>
            <a:r>
              <a:rPr lang="en-US" altLang="ko-KR" sz="1400" b="1" dirty="0"/>
              <a:t> filter </a:t>
            </a:r>
            <a:r>
              <a:rPr lang="ko-KR" altLang="en-US" sz="1400" b="1" dirty="0"/>
              <a:t>적용 </a:t>
            </a:r>
            <a:r>
              <a:rPr lang="en-US" altLang="ko-KR" sz="1400" b="1" dirty="0"/>
              <a:t>(UV: k=20, IR: k=200)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/>
              <a:t>    3) IR PD </a:t>
            </a:r>
            <a:r>
              <a:rPr lang="ko-KR" altLang="en-US" sz="1400" b="1" dirty="0"/>
              <a:t>증폭 </a:t>
            </a:r>
            <a:r>
              <a:rPr lang="en-US" altLang="ko-KR" sz="1400" b="1" dirty="0">
                <a:solidFill>
                  <a:srgbClr val="0000FF"/>
                </a:solidFill>
              </a:rPr>
              <a:t>noise </a:t>
            </a:r>
            <a:r>
              <a:rPr lang="ko-KR" altLang="en-US" sz="1400" b="1" dirty="0">
                <a:solidFill>
                  <a:srgbClr val="0000FF"/>
                </a:solidFill>
              </a:rPr>
              <a:t>처리</a:t>
            </a:r>
            <a:r>
              <a:rPr lang="ko-KR" altLang="en-US" sz="1400" b="1" dirty="0"/>
              <a:t>를 위한 </a:t>
            </a:r>
            <a:r>
              <a:rPr lang="en-US" altLang="ko-KR" sz="1400" b="1" dirty="0"/>
              <a:t>FFT band pass filter (12.5 ~ 37.5 Hz) </a:t>
            </a:r>
            <a:r>
              <a:rPr lang="ko-KR" altLang="en-US" sz="1400" b="1" dirty="0"/>
              <a:t>적용</a:t>
            </a:r>
            <a:endParaRPr lang="en-US" altLang="ko-KR" sz="1400" b="1" dirty="0"/>
          </a:p>
          <a:p>
            <a:pPr>
              <a:lnSpc>
                <a:spcPct val="150000"/>
              </a:lnSpc>
            </a:pPr>
            <a:r>
              <a:rPr lang="en-US" altLang="ko-KR" sz="1400" b="1" dirty="0"/>
              <a:t>    4) Linear fitting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/>
              <a:t>    5) </a:t>
            </a:r>
            <a:r>
              <a:rPr lang="ko-KR" altLang="en-US" sz="1400" b="1" dirty="0"/>
              <a:t>첫 데이터를 기준으로 </a:t>
            </a:r>
            <a:r>
              <a:rPr lang="en-US" altLang="ko-KR" sz="1400" b="1" dirty="0"/>
              <a:t>surface fitting </a:t>
            </a:r>
            <a:r>
              <a:rPr lang="ko-KR" altLang="en-US" sz="1400" b="1" dirty="0" smtClean="0"/>
              <a:t>진행</a:t>
            </a:r>
            <a:endParaRPr lang="en-US" altLang="ko-KR" sz="14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0" y="0"/>
            <a:ext cx="49275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/>
              <a:t>1</a:t>
            </a:r>
            <a:r>
              <a:rPr lang="ko-KR" altLang="en-US" sz="1600" b="1" dirty="0" smtClean="0"/>
              <a:t>차 측정</a:t>
            </a:r>
            <a:r>
              <a:rPr lang="en-US" altLang="ko-KR" sz="1600" b="1" dirty="0" smtClean="0"/>
              <a:t>: Surface fitting range / data processing</a:t>
            </a:r>
            <a:endParaRPr lang="ko-KR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41780715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35002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/>
              <a:t>1</a:t>
            </a:r>
            <a:r>
              <a:rPr lang="ko-KR" altLang="en-US" sz="1600" b="1" dirty="0" smtClean="0"/>
              <a:t>차 측정</a:t>
            </a:r>
            <a:r>
              <a:rPr lang="en-US" altLang="ko-KR" sz="1600" b="1" dirty="0" smtClean="0"/>
              <a:t>: UV </a:t>
            </a:r>
            <a:r>
              <a:rPr lang="en-US" altLang="ko-KR" sz="1600" b="1" dirty="0" smtClean="0"/>
              <a:t>signal surface fitting</a:t>
            </a:r>
            <a:endParaRPr lang="ko-KR" altLang="en-US" sz="16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296092" y="4420159"/>
            <a:ext cx="5084146" cy="1420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ko-KR" altLang="en-US" sz="1400" b="1" dirty="0"/>
              <a:t>→ </a:t>
            </a:r>
            <a:r>
              <a:rPr lang="en-US" altLang="ko-KR" sz="1400" b="1" dirty="0" smtClean="0"/>
              <a:t>Target </a:t>
            </a:r>
            <a:r>
              <a:rPr lang="ko-KR" altLang="en-US" sz="1400" b="1" dirty="0" smtClean="0"/>
              <a:t>농도 </a:t>
            </a:r>
            <a:r>
              <a:rPr lang="en-US" altLang="ko-KR" sz="1400" b="1" dirty="0" smtClean="0"/>
              <a:t>range </a:t>
            </a:r>
            <a:r>
              <a:rPr lang="ko-KR" altLang="en-US" sz="1400" b="1" dirty="0" smtClean="0"/>
              <a:t>위주로 </a:t>
            </a:r>
            <a:r>
              <a:rPr lang="en-US" altLang="ko-KR" sz="1400" b="1" dirty="0" smtClean="0"/>
              <a:t>data setting</a:t>
            </a:r>
            <a:r>
              <a:rPr lang="ko-KR" altLang="en-US" sz="1400" b="1" dirty="0" smtClean="0"/>
              <a:t>하여 </a:t>
            </a:r>
            <a:r>
              <a:rPr lang="en-US" altLang="ko-KR" sz="1400" b="1" dirty="0" smtClean="0"/>
              <a:t>fitting</a:t>
            </a:r>
            <a:r>
              <a:rPr lang="ko-KR" altLang="en-US" sz="1400" b="1" dirty="0"/>
              <a:t> </a:t>
            </a:r>
            <a:r>
              <a:rPr lang="ko-KR" altLang="en-US" sz="1400" b="1" dirty="0" smtClean="0"/>
              <a:t>진행</a:t>
            </a:r>
            <a:endParaRPr lang="en-US" altLang="ko-KR" sz="1400" b="1" dirty="0" smtClean="0"/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ko-KR" altLang="en-US" sz="1400" b="1" dirty="0" smtClean="0"/>
              <a:t>→</a:t>
            </a:r>
            <a:r>
              <a:rPr lang="en-US" altLang="ko-KR" sz="1400" b="1" dirty="0" smtClean="0"/>
              <a:t> </a:t>
            </a:r>
            <a:r>
              <a:rPr lang="ko-KR" altLang="en-US" sz="1400" b="1" dirty="0" smtClean="0"/>
              <a:t>거의 </a:t>
            </a:r>
            <a:r>
              <a:rPr lang="ko-KR" altLang="en-US" sz="1400" b="1" dirty="0" smtClean="0"/>
              <a:t>유사한 값을 나타내는 </a:t>
            </a:r>
            <a:r>
              <a:rPr lang="en-US" altLang="ko-KR" sz="1400" b="1" dirty="0" smtClean="0"/>
              <a:t>Group 1 (H</a:t>
            </a:r>
            <a:r>
              <a:rPr lang="en-US" altLang="ko-KR" sz="1400" b="1" baseline="-25000" dirty="0" smtClean="0"/>
              <a:t>2</a:t>
            </a:r>
            <a:r>
              <a:rPr lang="en-US" altLang="ko-KR" sz="1400" b="1" dirty="0" smtClean="0"/>
              <a:t>O</a:t>
            </a:r>
            <a:r>
              <a:rPr lang="en-US" altLang="ko-KR" sz="1400" b="1" baseline="-25000" dirty="0" smtClean="0"/>
              <a:t>2</a:t>
            </a:r>
            <a:r>
              <a:rPr lang="en-US" altLang="ko-KR" sz="1400" b="1" dirty="0" smtClean="0"/>
              <a:t> 0 </a:t>
            </a:r>
            <a:r>
              <a:rPr lang="en-US" altLang="ko-KR" sz="1400" b="1" dirty="0" err="1" smtClean="0"/>
              <a:t>wt</a:t>
            </a:r>
            <a:r>
              <a:rPr lang="en-US" altLang="ko-KR" sz="1400" b="1" dirty="0" smtClean="0"/>
              <a:t>%) </a:t>
            </a:r>
            <a:r>
              <a:rPr lang="ko-KR" altLang="en-US" sz="1400" b="1" dirty="0"/>
              <a:t>및</a:t>
            </a:r>
            <a:r>
              <a:rPr lang="en-US" altLang="ko-KR" sz="1400" b="1" dirty="0" smtClean="0"/>
              <a:t> </a:t>
            </a:r>
            <a:br>
              <a:rPr lang="en-US" altLang="ko-KR" sz="1400" b="1" dirty="0" smtClean="0"/>
            </a:br>
            <a:r>
              <a:rPr lang="en-US" altLang="ko-KR" sz="1400" b="1" dirty="0" smtClean="0"/>
              <a:t>    </a:t>
            </a:r>
            <a:r>
              <a:rPr lang="ko-KR" altLang="en-US" sz="1400" b="1" dirty="0" err="1" smtClean="0"/>
              <a:t>재측정이</a:t>
            </a:r>
            <a:r>
              <a:rPr lang="ko-KR" altLang="en-US" sz="1400" b="1" dirty="0" smtClean="0"/>
              <a:t> 필요하다고 판단되는 </a:t>
            </a:r>
            <a:r>
              <a:rPr lang="en-US" altLang="ko-KR" sz="1400" b="1" dirty="0" smtClean="0"/>
              <a:t>point</a:t>
            </a:r>
            <a:r>
              <a:rPr lang="ko-KR" altLang="en-US" sz="1400" b="1" dirty="0" smtClean="0"/>
              <a:t>를 제외하고</a:t>
            </a:r>
            <a:r>
              <a:rPr lang="en-US" altLang="ko-KR" sz="1400" b="1" dirty="0" smtClean="0"/>
              <a:t/>
            </a:r>
            <a:br>
              <a:rPr lang="en-US" altLang="ko-KR" sz="1400" b="1" dirty="0" smtClean="0"/>
            </a:br>
            <a:r>
              <a:rPr lang="en-US" altLang="ko-KR" sz="1400" b="1" dirty="0" smtClean="0"/>
              <a:t>    </a:t>
            </a:r>
            <a:r>
              <a:rPr lang="en-US" altLang="ko-KR" sz="1400" b="1" dirty="0" smtClean="0">
                <a:solidFill>
                  <a:srgbClr val="0000FF"/>
                </a:solidFill>
              </a:rPr>
              <a:t>exponential surface fitting </a:t>
            </a:r>
            <a:r>
              <a:rPr lang="ko-KR" altLang="en-US" sz="1400" b="1" dirty="0" err="1" smtClean="0"/>
              <a:t>진행시</a:t>
            </a:r>
            <a:r>
              <a:rPr lang="ko-KR" altLang="en-US" sz="1400" b="1" dirty="0" smtClean="0"/>
              <a:t> </a:t>
            </a:r>
            <a:r>
              <a:rPr lang="ko-KR" altLang="en-US" sz="1400" b="1" dirty="0" smtClean="0"/>
              <a:t>높은 </a:t>
            </a:r>
            <a:r>
              <a:rPr lang="en-US" altLang="ko-KR" sz="1400" b="1" dirty="0" smtClean="0"/>
              <a:t>Adj. R</a:t>
            </a:r>
            <a:r>
              <a:rPr lang="en-US" altLang="ko-KR" sz="1400" b="1" baseline="30000" dirty="0" smtClean="0"/>
              <a:t>2</a:t>
            </a:r>
            <a:r>
              <a:rPr lang="en-US" altLang="ko-KR" sz="1400" b="1" dirty="0" smtClean="0"/>
              <a:t> </a:t>
            </a:r>
            <a:r>
              <a:rPr lang="ko-KR" altLang="en-US" sz="1400" b="1" dirty="0" smtClean="0"/>
              <a:t>확보</a:t>
            </a:r>
            <a:endParaRPr lang="en-US" altLang="ko-KR" sz="1400" b="1" dirty="0" smtClean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/>
              <p:cNvSpPr txBox="1"/>
              <p:nvPr/>
            </p:nvSpPr>
            <p:spPr>
              <a:xfrm>
                <a:off x="5818327" y="4159203"/>
                <a:ext cx="2472792" cy="5140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0" i="1" smtClean="0">
                          <a:latin typeface="Cambria Math"/>
                        </a:rPr>
                        <m:t>𝑧</m:t>
                      </m:r>
                      <m:r>
                        <a:rPr lang="en-US" altLang="ko-KR" sz="1600" b="0" i="1" smtClean="0">
                          <a:latin typeface="Cambria Math"/>
                        </a:rPr>
                        <m:t>=</m:t>
                      </m:r>
                      <m:r>
                        <a:rPr lang="en-US" altLang="ko-KR" sz="1600" b="0" i="1" smtClean="0">
                          <a:latin typeface="Cambria Math"/>
                        </a:rPr>
                        <m:t>𝐵</m:t>
                      </m:r>
                      <m:r>
                        <m:rPr>
                          <m:sty m:val="p"/>
                        </m:rPr>
                        <a:rPr lang="en-US" altLang="ko-KR" sz="1600" b="0" i="0" smtClean="0">
                          <a:latin typeface="Cambria Math"/>
                        </a:rPr>
                        <m:t>exp</m:t>
                      </m:r>
                      <m:d>
                        <m:dPr>
                          <m:ctrlPr>
                            <a:rPr lang="en-US" altLang="ko-KR" sz="16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ko-KR" sz="1600" b="0" i="1" smtClean="0">
                              <a:latin typeface="Cambria Math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ko-KR" sz="1600" b="0" i="1" smtClean="0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altLang="ko-KR" sz="1600" b="0" i="1" smtClean="0">
                                  <a:latin typeface="Cambria Math"/>
                                </a:rPr>
                                <m:t>𝑥</m:t>
                              </m:r>
                            </m:num>
                            <m:den>
                              <m:r>
                                <a:rPr lang="en-US" altLang="ko-KR" sz="1600" b="0" i="1" smtClean="0">
                                  <a:latin typeface="Cambria Math"/>
                                </a:rPr>
                                <m:t>𝐶</m:t>
                              </m:r>
                            </m:den>
                          </m:f>
                          <m:r>
                            <a:rPr lang="en-US" altLang="ko-KR" sz="1600" b="0" i="1" smtClean="0">
                              <a:latin typeface="Cambria Math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ko-KR" sz="1600" b="0" i="1" smtClean="0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altLang="ko-KR" sz="1600" b="0" i="1" smtClean="0">
                                  <a:latin typeface="Cambria Math"/>
                                </a:rPr>
                                <m:t>𝑦</m:t>
                              </m:r>
                            </m:num>
                            <m:den>
                              <m:r>
                                <a:rPr lang="en-US" altLang="ko-KR" sz="1600" b="0" i="1" smtClean="0">
                                  <a:latin typeface="Cambria Math"/>
                                </a:rPr>
                                <m:t>𝐷</m:t>
                              </m:r>
                            </m:den>
                          </m:f>
                        </m:e>
                      </m:d>
                      <m:r>
                        <a:rPr lang="en-US" altLang="ko-KR" sz="1600" b="0" i="1" smtClean="0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altLang="ko-KR" sz="16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ko-KR" sz="1600" b="0" i="1" smtClean="0">
                              <a:latin typeface="Cambria Math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600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ko-KR" altLang="en-US" sz="1600" dirty="0"/>
              </a:p>
            </p:txBody>
          </p:sp>
        </mc:Choice>
        <mc:Fallback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8327" y="4159203"/>
                <a:ext cx="2472792" cy="514051"/>
              </a:xfrm>
              <a:prstGeom prst="rect">
                <a:avLst/>
              </a:prstGeom>
              <a:blipFill rotWithShape="1">
                <a:blip r:embed="rId2"/>
                <a:stretch>
                  <a:fillRect b="-235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/>
              <p:cNvSpPr txBox="1"/>
              <p:nvPr/>
            </p:nvSpPr>
            <p:spPr>
              <a:xfrm>
                <a:off x="6051820" y="4628375"/>
                <a:ext cx="1927259" cy="19473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0" i="1" smtClean="0">
                          <a:latin typeface="Cambria Math"/>
                        </a:rPr>
                        <m:t>𝐵</m:t>
                      </m:r>
                      <m:r>
                        <a:rPr lang="en-US" altLang="ko-KR" sz="1600" b="0" i="1" smtClean="0">
                          <a:latin typeface="Cambria Math"/>
                        </a:rPr>
                        <m:t>=1344.01254</m:t>
                      </m:r>
                    </m:oMath>
                    <m:oMath xmlns:m="http://schemas.openxmlformats.org/officeDocument/2006/math">
                      <m:r>
                        <a:rPr lang="en-US" altLang="ko-KR" sz="1600" b="0" i="1" smtClean="0">
                          <a:latin typeface="Cambria Math"/>
                        </a:rPr>
                        <m:t>𝐶</m:t>
                      </m:r>
                      <m:r>
                        <a:rPr lang="en-US" altLang="ko-KR" sz="1600" b="0" i="1" smtClean="0">
                          <a:latin typeface="Cambria Math"/>
                        </a:rPr>
                        <m:t>=1.14843</m:t>
                      </m:r>
                    </m:oMath>
                    <m:oMath xmlns:m="http://schemas.openxmlformats.org/officeDocument/2006/math">
                      <m:r>
                        <a:rPr lang="en-US" altLang="ko-KR" sz="1600" b="0" i="1" smtClean="0">
                          <a:latin typeface="Cambria Math"/>
                        </a:rPr>
                        <m:t>𝐷</m:t>
                      </m:r>
                      <m:r>
                        <a:rPr lang="en-US" altLang="ko-KR" sz="1600" b="0" i="1" smtClean="0">
                          <a:latin typeface="Cambria Math"/>
                        </a:rPr>
                        <m:t>=4.89522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altLang="ko-KR" sz="16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ko-KR" sz="1600" b="0" i="1" smtClean="0">
                              <a:latin typeface="Cambria Math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600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en-US" altLang="ko-KR" sz="1600" b="0" i="1" smtClean="0">
                          <a:latin typeface="Cambria Math"/>
                        </a:rPr>
                        <m:t>=−50.56262</m:t>
                      </m:r>
                    </m:oMath>
                    <m:oMath xmlns:m="http://schemas.openxmlformats.org/officeDocument/2006/math">
                      <m:sSup>
                        <m:sSupPr>
                          <m:ctrlPr>
                            <a:rPr lang="en-US" altLang="ko-KR" sz="1600" b="1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ko-KR" sz="1600" b="1" i="1" smtClean="0">
                              <a:latin typeface="Cambria Math"/>
                            </a:rPr>
                            <m:t>𝑨𝒅𝒋</m:t>
                          </m:r>
                          <m:r>
                            <a:rPr lang="en-US" altLang="ko-KR" sz="1600" b="1" i="1" smtClean="0">
                              <a:latin typeface="Cambria Math"/>
                            </a:rPr>
                            <m:t>. </m:t>
                          </m:r>
                          <m:r>
                            <a:rPr lang="en-US" altLang="ko-KR" sz="1600" b="1" i="1" smtClean="0">
                              <a:latin typeface="Cambria Math"/>
                            </a:rPr>
                            <m:t>𝑹</m:t>
                          </m:r>
                        </m:e>
                        <m:sup>
                          <m:r>
                            <a:rPr lang="en-US" altLang="ko-KR" sz="1600" b="1" i="1" smtClean="0">
                              <a:latin typeface="Cambria Math"/>
                            </a:rPr>
                            <m:t>𝟐</m:t>
                          </m:r>
                        </m:sup>
                      </m:sSup>
                      <m:r>
                        <a:rPr lang="en-US" altLang="ko-KR" sz="1600" b="1" i="1" smtClean="0">
                          <a:latin typeface="Cambria Math"/>
                        </a:rPr>
                        <m:t>=</m:t>
                      </m:r>
                      <m:r>
                        <a:rPr lang="en-US" altLang="ko-KR" sz="1600" b="1" i="1" smtClean="0">
                          <a:latin typeface="Cambria Math"/>
                        </a:rPr>
                        <m:t>𝟎</m:t>
                      </m:r>
                      <m:r>
                        <a:rPr lang="en-US" altLang="ko-KR" sz="1600" b="1" i="1" smtClean="0">
                          <a:latin typeface="Cambria Math"/>
                        </a:rPr>
                        <m:t>.</m:t>
                      </m:r>
                      <m:r>
                        <a:rPr lang="en-US" altLang="ko-KR" sz="1600" b="1" i="1" smtClean="0">
                          <a:latin typeface="Cambria Math"/>
                        </a:rPr>
                        <m:t>𝟗𝟗𝟗</m:t>
                      </m:r>
                      <m:r>
                        <a:rPr lang="en-US" altLang="ko-KR" sz="1600" b="1" i="1" smtClean="0">
                          <a:latin typeface="Cambria Math"/>
                        </a:rPr>
                        <m:t> </m:t>
                      </m:r>
                      <m:r>
                        <a:rPr lang="en-US" altLang="ko-KR" sz="1600" b="1" i="1" smtClean="0">
                          <a:latin typeface="Cambria Math"/>
                        </a:rPr>
                        <m:t>𝟗</m:t>
                      </m:r>
                    </m:oMath>
                  </m:oMathPara>
                </a14:m>
                <a:endParaRPr lang="ko-KR" altLang="en-US" sz="1600" b="1" dirty="0"/>
              </a:p>
            </p:txBody>
          </p:sp>
        </mc:Choice>
        <mc:Fallback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1820" y="4628375"/>
                <a:ext cx="1927259" cy="1947393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1885" y="607826"/>
            <a:ext cx="4320000" cy="34072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092" y="607826"/>
            <a:ext cx="4320000" cy="34072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778586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81281" y="888916"/>
            <a:ext cx="4681090" cy="39087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  <a:spcAft>
                <a:spcPts val="1200"/>
              </a:spcAft>
            </a:pPr>
            <a:r>
              <a:rPr lang="en-US" altLang="ko-KR" sz="2400" b="1" dirty="0" smtClean="0"/>
              <a:t>Contents</a:t>
            </a:r>
          </a:p>
          <a:p>
            <a:pPr>
              <a:lnSpc>
                <a:spcPct val="200000"/>
              </a:lnSpc>
              <a:spcAft>
                <a:spcPts val="1200"/>
              </a:spcAft>
            </a:pPr>
            <a:r>
              <a:rPr lang="en-US" altLang="ko-KR" sz="2000" b="1" dirty="0" smtClean="0"/>
              <a:t>   </a:t>
            </a:r>
            <a:r>
              <a:rPr lang="en-US" altLang="ko-KR" sz="2000" b="1" dirty="0" smtClean="0"/>
              <a:t>1. </a:t>
            </a:r>
            <a:r>
              <a:rPr lang="ko-KR" altLang="en-US" sz="2000" b="1" dirty="0" smtClean="0"/>
              <a:t>전도도 측정 농도계</a:t>
            </a:r>
            <a:r>
              <a:rPr lang="en-US" altLang="ko-KR" sz="2000" b="1" dirty="0" smtClean="0"/>
              <a:t>: DHF/NH</a:t>
            </a:r>
            <a:r>
              <a:rPr lang="en-US" altLang="ko-KR" sz="2000" b="1" baseline="-25000" dirty="0" smtClean="0"/>
              <a:t>4</a:t>
            </a:r>
            <a:r>
              <a:rPr lang="en-US" altLang="ko-KR" sz="2000" b="1" dirty="0" smtClean="0"/>
              <a:t>OH</a:t>
            </a:r>
            <a:endParaRPr lang="en-US" altLang="ko-KR" sz="2000" b="1" dirty="0"/>
          </a:p>
          <a:p>
            <a:pPr>
              <a:lnSpc>
                <a:spcPct val="200000"/>
              </a:lnSpc>
              <a:spcAft>
                <a:spcPts val="1200"/>
              </a:spcAft>
            </a:pPr>
            <a:r>
              <a:rPr lang="en-US" altLang="ko-KR" sz="2000" b="1" dirty="0" smtClean="0"/>
              <a:t>   2. </a:t>
            </a:r>
            <a:r>
              <a:rPr lang="ko-KR" altLang="en-US" sz="2000" b="1" dirty="0" err="1" smtClean="0"/>
              <a:t>광흡수</a:t>
            </a:r>
            <a:r>
              <a:rPr lang="ko-KR" altLang="en-US" sz="2000" b="1" dirty="0" smtClean="0"/>
              <a:t> 분석 농도계</a:t>
            </a:r>
            <a:r>
              <a:rPr lang="en-US" altLang="ko-KR" sz="2000" b="1" dirty="0" smtClean="0"/>
              <a:t>: SC-1</a:t>
            </a:r>
          </a:p>
          <a:p>
            <a:pPr>
              <a:lnSpc>
                <a:spcPct val="200000"/>
              </a:lnSpc>
              <a:spcAft>
                <a:spcPts val="1200"/>
              </a:spcAft>
            </a:pPr>
            <a:r>
              <a:rPr lang="en-US" altLang="ko-KR" sz="2000" b="1" dirty="0" smtClean="0"/>
              <a:t>   3. </a:t>
            </a:r>
            <a:r>
              <a:rPr lang="ko-KR" altLang="en-US" sz="2000" b="1" dirty="0" smtClean="0"/>
              <a:t>최</a:t>
            </a:r>
            <a:r>
              <a:rPr lang="ko-KR" altLang="en-US" sz="2000" b="1" dirty="0"/>
              <a:t>종</a:t>
            </a:r>
            <a:r>
              <a:rPr lang="ko-KR" altLang="en-US" sz="2000" b="1" dirty="0" smtClean="0"/>
              <a:t>보고 결론</a:t>
            </a:r>
            <a:endParaRPr lang="en-US" altLang="ko-KR" sz="2000" b="1" dirty="0" smtClean="0"/>
          </a:p>
          <a:p>
            <a:pPr>
              <a:lnSpc>
                <a:spcPct val="200000"/>
              </a:lnSpc>
              <a:spcAft>
                <a:spcPts val="1200"/>
              </a:spcAft>
            </a:pPr>
            <a:r>
              <a:rPr lang="en-US" altLang="ko-KR" sz="2000" b="1" dirty="0" smtClean="0"/>
              <a:t>   4. </a:t>
            </a:r>
            <a:r>
              <a:rPr lang="ko-KR" altLang="en-US" sz="2000" b="1" dirty="0" smtClean="0"/>
              <a:t>별첨</a:t>
            </a:r>
            <a:endParaRPr lang="en-US" altLang="ko-KR" sz="2000" b="1" dirty="0" smtClean="0"/>
          </a:p>
        </p:txBody>
      </p:sp>
    </p:spTree>
    <p:extLst>
      <p:ext uri="{BB962C8B-B14F-4D97-AF65-F5344CB8AC3E}">
        <p14:creationId xmlns:p14="http://schemas.microsoft.com/office/powerpoint/2010/main" val="41551472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296092" y="4420159"/>
            <a:ext cx="5084146" cy="1420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ko-KR" altLang="en-US" sz="1400" b="1" dirty="0"/>
              <a:t>→ </a:t>
            </a:r>
            <a:r>
              <a:rPr lang="en-US" altLang="ko-KR" sz="1400" b="1" dirty="0"/>
              <a:t>Target </a:t>
            </a:r>
            <a:r>
              <a:rPr lang="ko-KR" altLang="en-US" sz="1400" b="1" dirty="0"/>
              <a:t>농도 </a:t>
            </a:r>
            <a:r>
              <a:rPr lang="en-US" altLang="ko-KR" sz="1400" b="1" dirty="0"/>
              <a:t>range </a:t>
            </a:r>
            <a:r>
              <a:rPr lang="ko-KR" altLang="en-US" sz="1400" b="1" dirty="0"/>
              <a:t>위주로 </a:t>
            </a:r>
            <a:r>
              <a:rPr lang="en-US" altLang="ko-KR" sz="1400" b="1" dirty="0"/>
              <a:t>data setting</a:t>
            </a:r>
            <a:r>
              <a:rPr lang="ko-KR" altLang="en-US" sz="1400" b="1" dirty="0"/>
              <a:t>하여 </a:t>
            </a:r>
            <a:r>
              <a:rPr lang="en-US" altLang="ko-KR" sz="1400" b="1" dirty="0"/>
              <a:t>fitting</a:t>
            </a:r>
            <a:r>
              <a:rPr lang="ko-KR" altLang="en-US" sz="1400" b="1" dirty="0"/>
              <a:t> 진행</a:t>
            </a:r>
            <a:endParaRPr lang="en-US" altLang="ko-KR" sz="1400" b="1" dirty="0"/>
          </a:p>
          <a:p>
            <a:pPr>
              <a:lnSpc>
                <a:spcPct val="150000"/>
              </a:lnSpc>
            </a:pPr>
            <a:r>
              <a:rPr lang="ko-KR" altLang="en-US" sz="1400" b="1" dirty="0" smtClean="0"/>
              <a:t>→ </a:t>
            </a:r>
            <a:r>
              <a:rPr lang="ko-KR" altLang="en-US" sz="1400" b="1" dirty="0" err="1" smtClean="0"/>
              <a:t>재측정이</a:t>
            </a:r>
            <a:r>
              <a:rPr lang="ko-KR" altLang="en-US" sz="1400" b="1" dirty="0" smtClean="0"/>
              <a:t> 필요하다고 판단되는 </a:t>
            </a:r>
            <a:r>
              <a:rPr lang="en-US" altLang="ko-KR" sz="1400" b="1" dirty="0" smtClean="0"/>
              <a:t>point</a:t>
            </a:r>
            <a:r>
              <a:rPr lang="ko-KR" altLang="en-US" sz="1400" b="1" dirty="0" smtClean="0"/>
              <a:t>를 제외하고</a:t>
            </a:r>
            <a:r>
              <a:rPr lang="en-US" altLang="ko-KR" sz="1400" b="1" dirty="0" smtClean="0"/>
              <a:t/>
            </a:r>
            <a:br>
              <a:rPr lang="en-US" altLang="ko-KR" sz="1400" b="1" dirty="0" smtClean="0"/>
            </a:br>
            <a:r>
              <a:rPr lang="en-US" altLang="ko-KR" sz="1400" b="1" dirty="0" smtClean="0">
                <a:solidFill>
                  <a:srgbClr val="0000FF"/>
                </a:solidFill>
              </a:rPr>
              <a:t>    </a:t>
            </a:r>
            <a:r>
              <a:rPr lang="en-US" altLang="ko-KR" sz="1400" b="1" dirty="0" smtClean="0">
                <a:solidFill>
                  <a:srgbClr val="0000FF"/>
                </a:solidFill>
              </a:rPr>
              <a:t>poly</a:t>
            </a:r>
            <a:r>
              <a:rPr lang="en-US" altLang="ko-KR" sz="1400" b="1" dirty="0" smtClean="0">
                <a:solidFill>
                  <a:srgbClr val="0000FF"/>
                </a:solidFill>
              </a:rPr>
              <a:t>nomial</a:t>
            </a:r>
            <a:r>
              <a:rPr lang="en-US" altLang="ko-KR" sz="1400" b="1" dirty="0" smtClean="0">
                <a:solidFill>
                  <a:srgbClr val="0000FF"/>
                </a:solidFill>
              </a:rPr>
              <a:t> </a:t>
            </a:r>
            <a:r>
              <a:rPr lang="en-US" altLang="ko-KR" sz="1400" b="1" dirty="0" smtClean="0">
                <a:solidFill>
                  <a:srgbClr val="0000FF"/>
                </a:solidFill>
              </a:rPr>
              <a:t>surface fitting </a:t>
            </a:r>
            <a:r>
              <a:rPr lang="ko-KR" altLang="en-US" sz="1400" b="1" dirty="0" err="1" smtClean="0">
                <a:solidFill>
                  <a:srgbClr val="0000FF"/>
                </a:solidFill>
              </a:rPr>
              <a:t>진행시</a:t>
            </a:r>
            <a:r>
              <a:rPr lang="ko-KR" altLang="en-US" sz="1400" b="1" dirty="0" smtClean="0">
                <a:solidFill>
                  <a:srgbClr val="0000FF"/>
                </a:solidFill>
              </a:rPr>
              <a:t> </a:t>
            </a:r>
            <a:r>
              <a:rPr lang="en-US" altLang="ko-KR" sz="1400" b="1" dirty="0" smtClean="0"/>
              <a:t>exponential fitting</a:t>
            </a:r>
            <a:br>
              <a:rPr lang="en-US" altLang="ko-KR" sz="1400" b="1" dirty="0" smtClean="0"/>
            </a:br>
            <a:r>
              <a:rPr lang="en-US" altLang="ko-KR" sz="1400" b="1" dirty="0" smtClean="0"/>
              <a:t>    (Adj. R</a:t>
            </a:r>
            <a:r>
              <a:rPr lang="en-US" altLang="ko-KR" sz="1400" b="1" baseline="30000" dirty="0" smtClean="0"/>
              <a:t>2</a:t>
            </a:r>
            <a:r>
              <a:rPr lang="en-US" altLang="ko-KR" sz="1400" b="1" dirty="0" smtClean="0"/>
              <a:t> = 0.12034) </a:t>
            </a:r>
            <a:r>
              <a:rPr lang="ko-KR" altLang="en-US" sz="1400" b="1" dirty="0" smtClean="0"/>
              <a:t>보다</a:t>
            </a:r>
            <a:r>
              <a:rPr lang="en-US" altLang="ko-KR" sz="1400" b="1" dirty="0" smtClean="0"/>
              <a:t> </a:t>
            </a:r>
            <a:r>
              <a:rPr lang="ko-KR" altLang="en-US" sz="1400" b="1" dirty="0" smtClean="0"/>
              <a:t>더 높은 </a:t>
            </a:r>
            <a:r>
              <a:rPr lang="en-US" altLang="ko-KR" sz="1400" b="1" dirty="0" smtClean="0"/>
              <a:t>Adj. R</a:t>
            </a:r>
            <a:r>
              <a:rPr lang="en-US" altLang="ko-KR" sz="1400" b="1" baseline="30000" dirty="0" smtClean="0"/>
              <a:t>2</a:t>
            </a:r>
            <a:r>
              <a:rPr lang="en-US" altLang="ko-KR" sz="1400" b="1" dirty="0" smtClean="0"/>
              <a:t> </a:t>
            </a:r>
            <a:r>
              <a:rPr lang="ko-KR" altLang="en-US" sz="1400" b="1" dirty="0" smtClean="0"/>
              <a:t>확보</a:t>
            </a:r>
            <a:endParaRPr lang="ko-KR" altLang="en-US" sz="14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/>
              <p:cNvSpPr txBox="1"/>
              <p:nvPr/>
            </p:nvSpPr>
            <p:spPr>
              <a:xfrm>
                <a:off x="5251890" y="4250881"/>
                <a:ext cx="360566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0" i="1" smtClean="0">
                          <a:latin typeface="Cambria Math"/>
                        </a:rPr>
                        <m:t>𝑧</m:t>
                      </m:r>
                      <m:r>
                        <a:rPr lang="en-US" altLang="ko-KR" sz="1600" b="0" i="1" smtClean="0">
                          <a:latin typeface="Cambria Math"/>
                        </a:rPr>
                        <m:t>=</m:t>
                      </m:r>
                      <m:r>
                        <a:rPr lang="en-US" altLang="ko-KR" sz="1600" b="0" i="1" smtClean="0">
                          <a:latin typeface="Cambria Math"/>
                        </a:rPr>
                        <m:t>𝑎𝑥</m:t>
                      </m:r>
                      <m:r>
                        <a:rPr lang="en-US" altLang="ko-KR" sz="1600" b="0" i="1" smtClean="0">
                          <a:latin typeface="Cambria Math"/>
                        </a:rPr>
                        <m:t>+</m:t>
                      </m:r>
                      <m:r>
                        <a:rPr lang="en-US" altLang="ko-KR" sz="1600" b="0" i="1" smtClean="0">
                          <a:latin typeface="Cambria Math"/>
                        </a:rPr>
                        <m:t>𝑏𝑦</m:t>
                      </m:r>
                      <m:r>
                        <a:rPr lang="en-US" altLang="ko-KR" sz="1600" b="0" i="1" smtClean="0">
                          <a:latin typeface="Cambria Math"/>
                        </a:rPr>
                        <m:t>+</m:t>
                      </m:r>
                      <m:sSup>
                        <m:sSupPr>
                          <m:ctrlPr>
                            <a:rPr lang="en-US" altLang="ko-KR" sz="1600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ko-KR" sz="1600" b="0" i="1" smtClean="0">
                              <a:latin typeface="Cambria Math"/>
                            </a:rPr>
                            <m:t>𝑐𝑥</m:t>
                          </m:r>
                        </m:e>
                        <m:sup>
                          <m:r>
                            <a:rPr lang="en-US" altLang="ko-KR" sz="16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altLang="ko-KR" sz="1600" b="0" i="1" smtClean="0">
                          <a:latin typeface="Cambria Math"/>
                        </a:rPr>
                        <m:t>+</m:t>
                      </m:r>
                      <m:sSup>
                        <m:sSupPr>
                          <m:ctrlPr>
                            <a:rPr lang="en-US" altLang="ko-KR" sz="1600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ko-KR" sz="1600" b="0" i="1" smtClean="0">
                              <a:latin typeface="Cambria Math"/>
                            </a:rPr>
                            <m:t>𝑑𝑦</m:t>
                          </m:r>
                        </m:e>
                        <m:sup>
                          <m:r>
                            <a:rPr lang="en-US" altLang="ko-KR" sz="16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altLang="ko-KR" sz="1600" b="0" i="1" smtClean="0">
                          <a:latin typeface="Cambria Math"/>
                        </a:rPr>
                        <m:t>+</m:t>
                      </m:r>
                      <m:r>
                        <a:rPr lang="en-US" altLang="ko-KR" sz="1600" b="0" i="1" smtClean="0">
                          <a:latin typeface="Cambria Math"/>
                        </a:rPr>
                        <m:t>𝑓𝑥𝑦</m:t>
                      </m:r>
                      <m:r>
                        <a:rPr lang="en-US" altLang="ko-KR" sz="1600" b="0" i="1" smtClean="0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altLang="ko-KR" sz="16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ko-KR" sz="1600" b="0" i="1" smtClean="0">
                              <a:latin typeface="Cambria Math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600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ko-KR" altLang="en-US" sz="1600" dirty="0"/>
              </a:p>
            </p:txBody>
          </p:sp>
        </mc:Choice>
        <mc:Fallback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1890" y="4250881"/>
                <a:ext cx="3605667" cy="338554"/>
              </a:xfrm>
              <a:prstGeom prst="rect">
                <a:avLst/>
              </a:prstGeom>
              <a:blipFill rotWithShape="1">
                <a:blip r:embed="rId2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/>
              <p:cNvSpPr txBox="1"/>
              <p:nvPr/>
            </p:nvSpPr>
            <p:spPr>
              <a:xfrm>
                <a:off x="6051820" y="4628375"/>
                <a:ext cx="1803827" cy="206370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14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i="1" smtClean="0">
                          <a:latin typeface="Cambria Math"/>
                        </a:rPr>
                        <m:t>𝑎</m:t>
                      </m:r>
                      <m:r>
                        <a:rPr lang="en-US" altLang="ko-KR" sz="1600" i="1" smtClean="0">
                          <a:latin typeface="Cambria Math"/>
                        </a:rPr>
                        <m:t>=−384.34933</m:t>
                      </m:r>
                    </m:oMath>
                    <m:oMath xmlns:m="http://schemas.openxmlformats.org/officeDocument/2006/math">
                      <m:r>
                        <a:rPr lang="en-US" altLang="ko-KR" sz="1600" i="1">
                          <a:latin typeface="Cambria Math"/>
                        </a:rPr>
                        <m:t>𝑏</m:t>
                      </m:r>
                      <m:r>
                        <a:rPr lang="en-US" altLang="ko-KR" sz="1600" i="1">
                          <a:latin typeface="Cambria Math"/>
                        </a:rPr>
                        <m:t>=−22.60192</m:t>
                      </m:r>
                    </m:oMath>
                    <m:oMath xmlns:m="http://schemas.openxmlformats.org/officeDocument/2006/math">
                      <m:r>
                        <a:rPr lang="en-US" altLang="ko-KR" sz="1600" i="1">
                          <a:latin typeface="Cambria Math"/>
                        </a:rPr>
                        <m:t>𝑐</m:t>
                      </m:r>
                      <m:r>
                        <a:rPr lang="en-US" altLang="ko-KR" sz="1600" i="1">
                          <a:latin typeface="Cambria Math"/>
                        </a:rPr>
                        <m:t>=15.81288</m:t>
                      </m:r>
                    </m:oMath>
                    <m:oMath xmlns:m="http://schemas.openxmlformats.org/officeDocument/2006/math">
                      <m:r>
                        <a:rPr lang="en-US" altLang="ko-KR" sz="1600" i="1">
                          <a:latin typeface="Cambria Math"/>
                        </a:rPr>
                        <m:t>𝑑</m:t>
                      </m:r>
                      <m:r>
                        <a:rPr lang="en-US" altLang="ko-KR" sz="1600" i="1">
                          <a:latin typeface="Cambria Math"/>
                        </a:rPr>
                        <m:t>=−3.20241</m:t>
                      </m:r>
                    </m:oMath>
                    <m:oMath xmlns:m="http://schemas.openxmlformats.org/officeDocument/2006/math">
                      <m:r>
                        <a:rPr lang="en-US" altLang="ko-KR" sz="1600" i="1">
                          <a:latin typeface="Cambria Math"/>
                        </a:rPr>
                        <m:t>𝑓</m:t>
                      </m:r>
                      <m:r>
                        <a:rPr lang="en-US" altLang="ko-KR" sz="1600" i="1">
                          <a:latin typeface="Cambria Math"/>
                        </a:rPr>
                        <m:t>=−32.30336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altLang="ko-KR" sz="16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ko-KR" sz="1600" i="1">
                              <a:latin typeface="Cambria Math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600" i="1"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en-US" altLang="ko-KR" sz="1600" i="1">
                          <a:latin typeface="Cambria Math"/>
                        </a:rPr>
                        <m:t>=4528.45249</m:t>
                      </m:r>
                    </m:oMath>
                    <m:oMath xmlns:m="http://schemas.openxmlformats.org/officeDocument/2006/math">
                      <m:sSup>
                        <m:sSupPr>
                          <m:ctrlPr>
                            <a:rPr lang="en-US" altLang="ko-KR" sz="1600" b="1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ko-KR" sz="1600" b="1" i="1">
                              <a:latin typeface="Cambria Math"/>
                            </a:rPr>
                            <m:t>𝑨𝒅𝒋</m:t>
                          </m:r>
                          <m:r>
                            <a:rPr lang="en-US" altLang="ko-KR" sz="1600" b="1" i="1">
                              <a:latin typeface="Cambria Math"/>
                            </a:rPr>
                            <m:t>. </m:t>
                          </m:r>
                          <m:r>
                            <a:rPr lang="en-US" altLang="ko-KR" sz="1600" b="1" i="1">
                              <a:latin typeface="Cambria Math"/>
                            </a:rPr>
                            <m:t>𝑹</m:t>
                          </m:r>
                        </m:e>
                        <m:sup>
                          <m:r>
                            <a:rPr lang="en-US" altLang="ko-KR" sz="1600" b="1" i="1">
                              <a:latin typeface="Cambria Math"/>
                            </a:rPr>
                            <m:t>𝟐</m:t>
                          </m:r>
                        </m:sup>
                      </m:sSup>
                      <m:r>
                        <a:rPr lang="en-US" altLang="ko-KR" sz="1600" b="1" i="1">
                          <a:latin typeface="Cambria Math"/>
                        </a:rPr>
                        <m:t>=</m:t>
                      </m:r>
                      <m:r>
                        <a:rPr lang="en-US" altLang="ko-KR" sz="1600" b="1" i="1">
                          <a:latin typeface="Cambria Math"/>
                        </a:rPr>
                        <m:t>𝟎</m:t>
                      </m:r>
                      <m:r>
                        <a:rPr lang="en-US" altLang="ko-KR" sz="1600" b="1" i="1">
                          <a:latin typeface="Cambria Math"/>
                        </a:rPr>
                        <m:t>.</m:t>
                      </m:r>
                      <m:r>
                        <a:rPr lang="en-US" altLang="ko-KR" sz="1600" b="1" i="1">
                          <a:latin typeface="Cambria Math"/>
                        </a:rPr>
                        <m:t>𝟗𝟗𝟑</m:t>
                      </m:r>
                      <m:r>
                        <a:rPr lang="en-US" altLang="ko-KR" sz="1600" b="1" i="1" smtClean="0">
                          <a:latin typeface="Cambria Math"/>
                        </a:rPr>
                        <m:t> </m:t>
                      </m:r>
                    </m:oMath>
                  </m:oMathPara>
                </a14:m>
                <a:endParaRPr lang="ko-KR" altLang="en-US" sz="1600" b="1" dirty="0"/>
              </a:p>
            </p:txBody>
          </p:sp>
        </mc:Choice>
        <mc:Fallback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1820" y="4628375"/>
                <a:ext cx="1803827" cy="2063706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/>
          <p:cNvSpPr txBox="1"/>
          <p:nvPr/>
        </p:nvSpPr>
        <p:spPr>
          <a:xfrm>
            <a:off x="0" y="0"/>
            <a:ext cx="34104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/>
              <a:t>1</a:t>
            </a:r>
            <a:r>
              <a:rPr lang="ko-KR" altLang="en-US" sz="1600" b="1" dirty="0" smtClean="0"/>
              <a:t>차 측정</a:t>
            </a:r>
            <a:r>
              <a:rPr lang="en-US" altLang="ko-KR" sz="1600" b="1" dirty="0" smtClean="0"/>
              <a:t>: IR </a:t>
            </a:r>
            <a:r>
              <a:rPr lang="en-US" altLang="ko-KR" sz="1600" b="1" dirty="0" smtClean="0"/>
              <a:t>signal surface fitting</a:t>
            </a:r>
            <a:endParaRPr lang="ko-KR" altLang="en-US" sz="1600" b="1" dirty="0"/>
          </a:p>
        </p:txBody>
      </p:sp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1885" y="607826"/>
            <a:ext cx="4320000" cy="34072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092" y="607826"/>
            <a:ext cx="4320000" cy="34072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248241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81281" y="1515964"/>
            <a:ext cx="5400837" cy="36009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400" b="1" dirty="0" smtClean="0"/>
              <a:t>2. </a:t>
            </a:r>
            <a:r>
              <a:rPr lang="ko-KR" altLang="en-US" sz="2400" b="1" dirty="0" err="1" smtClean="0"/>
              <a:t>광흡수</a:t>
            </a:r>
            <a:r>
              <a:rPr lang="ko-KR" altLang="en-US" sz="2400" b="1" dirty="0" smtClean="0"/>
              <a:t> 분석 농도계</a:t>
            </a:r>
            <a:r>
              <a:rPr lang="en-US" altLang="ko-KR" sz="2400" b="1" dirty="0" smtClean="0"/>
              <a:t>: SC-1</a:t>
            </a:r>
          </a:p>
          <a:p>
            <a:pPr>
              <a:lnSpc>
                <a:spcPct val="200000"/>
              </a:lnSpc>
            </a:pP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     1) Progress table</a:t>
            </a:r>
          </a:p>
          <a:p>
            <a:pPr>
              <a:lnSpc>
                <a:spcPct val="200000"/>
              </a:lnSpc>
            </a:pP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     2) </a:t>
            </a:r>
            <a:r>
              <a:rPr lang="ko-KR" altLang="en-US" dirty="0" err="1">
                <a:solidFill>
                  <a:schemeClr val="bg1">
                    <a:lumMod val="75000"/>
                  </a:schemeClr>
                </a:solidFill>
              </a:rPr>
              <a:t>광흡수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 분석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환경 구성</a:t>
            </a:r>
            <a:endParaRPr lang="en-US" altLang="ko-KR" dirty="0">
              <a:solidFill>
                <a:schemeClr val="bg1">
                  <a:lumMod val="7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     3)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UV/IR 1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차 측정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: NH</a:t>
            </a:r>
            <a:r>
              <a:rPr lang="en-US" altLang="ko-KR" baseline="-25000" dirty="0">
                <a:solidFill>
                  <a:schemeClr val="bg1">
                    <a:lumMod val="75000"/>
                  </a:schemeClr>
                </a:solidFill>
              </a:rPr>
              <a:t>4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OH+H</a:t>
            </a:r>
            <a:r>
              <a:rPr lang="en-US" altLang="ko-KR" baseline="-25000" dirty="0">
                <a:solidFill>
                  <a:schemeClr val="bg1">
                    <a:lumMod val="75000"/>
                  </a:schemeClr>
                </a:solidFill>
              </a:rPr>
              <a:t>2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O</a:t>
            </a:r>
            <a:r>
              <a:rPr lang="en-US" altLang="ko-KR" baseline="-25000" dirty="0">
                <a:solidFill>
                  <a:schemeClr val="bg1">
                    <a:lumMod val="75000"/>
                  </a:schemeClr>
                </a:solidFill>
              </a:rPr>
              <a:t>2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혼합용액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 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bg1">
                    <a:lumMod val="75000"/>
                  </a:schemeClr>
                </a:solidFill>
              </a:rPr>
              <a:t>     </a:t>
            </a:r>
            <a:r>
              <a:rPr lang="en-US" altLang="ko-KR" b="1" dirty="0"/>
              <a:t>4) </a:t>
            </a:r>
            <a:r>
              <a:rPr lang="en-US" altLang="ko-KR" b="1" dirty="0"/>
              <a:t>UV/IR </a:t>
            </a:r>
            <a:r>
              <a:rPr lang="en-US" altLang="ko-KR" b="1" dirty="0" smtClean="0"/>
              <a:t>2</a:t>
            </a:r>
            <a:r>
              <a:rPr lang="ko-KR" altLang="en-US" b="1" dirty="0" smtClean="0"/>
              <a:t>차 </a:t>
            </a:r>
            <a:r>
              <a:rPr lang="ko-KR" altLang="en-US" b="1" dirty="0"/>
              <a:t>측정</a:t>
            </a:r>
            <a:r>
              <a:rPr lang="en-US" altLang="ko-KR" b="1" dirty="0"/>
              <a:t>: NH</a:t>
            </a:r>
            <a:r>
              <a:rPr lang="en-US" altLang="ko-KR" b="1" baseline="-25000" dirty="0"/>
              <a:t>4</a:t>
            </a:r>
            <a:r>
              <a:rPr lang="en-US" altLang="ko-KR" b="1" dirty="0"/>
              <a:t>OH+H</a:t>
            </a:r>
            <a:r>
              <a:rPr lang="en-US" altLang="ko-KR" b="1" baseline="-25000" dirty="0"/>
              <a:t>2</a:t>
            </a:r>
            <a:r>
              <a:rPr lang="en-US" altLang="ko-KR" b="1" dirty="0"/>
              <a:t>O</a:t>
            </a:r>
            <a:r>
              <a:rPr lang="en-US" altLang="ko-KR" b="1" baseline="-25000" dirty="0"/>
              <a:t>2</a:t>
            </a:r>
            <a:r>
              <a:rPr lang="en-US" altLang="ko-KR" b="1" dirty="0"/>
              <a:t> </a:t>
            </a:r>
            <a:r>
              <a:rPr lang="ko-KR" altLang="en-US" b="1" dirty="0"/>
              <a:t>혼합용액</a:t>
            </a:r>
            <a:r>
              <a:rPr lang="en-US" altLang="ko-KR" b="1" dirty="0"/>
              <a:t> </a:t>
            </a:r>
            <a:endParaRPr lang="en-US" altLang="ko-KR" b="1" dirty="0"/>
          </a:p>
          <a:p>
            <a:pPr>
              <a:lnSpc>
                <a:spcPct val="200000"/>
              </a:lnSpc>
            </a:pPr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</a:rPr>
              <a:t>    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5)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Blind test</a:t>
            </a:r>
            <a:endParaRPr lang="en-US" altLang="ko-KR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71211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45302" y="750058"/>
            <a:ext cx="4139275" cy="23544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/>
              <a:t>※ Target </a:t>
            </a:r>
            <a:r>
              <a:rPr lang="ko-KR" altLang="en-US" sz="1400" b="1" dirty="0"/>
              <a:t>농도</a:t>
            </a:r>
            <a:endParaRPr lang="en-US" altLang="ko-KR" sz="1400" b="1" dirty="0"/>
          </a:p>
          <a:p>
            <a:pPr>
              <a:lnSpc>
                <a:spcPct val="150000"/>
              </a:lnSpc>
            </a:pPr>
            <a:r>
              <a:rPr lang="en-US" altLang="ko-KR" sz="1400" b="1" dirty="0" smtClean="0"/>
              <a:t>   </a:t>
            </a:r>
            <a:r>
              <a:rPr lang="en-US" altLang="ko-KR" sz="1400" b="1" dirty="0"/>
              <a:t>- NH</a:t>
            </a:r>
            <a:r>
              <a:rPr lang="en-US" altLang="ko-KR" sz="1400" b="1" baseline="-25000" dirty="0"/>
              <a:t>4</a:t>
            </a:r>
            <a:r>
              <a:rPr lang="en-US" altLang="ko-KR" sz="1400" b="1" dirty="0"/>
              <a:t>OH: 1.03 ± 0.2 </a:t>
            </a:r>
            <a:r>
              <a:rPr lang="en-US" altLang="ko-KR" sz="1400" b="1" dirty="0" err="1"/>
              <a:t>wt</a:t>
            </a:r>
            <a:r>
              <a:rPr lang="en-US" altLang="ko-KR" sz="1400" b="1" dirty="0"/>
              <a:t>% (0.83 ~ 1.23 </a:t>
            </a:r>
            <a:r>
              <a:rPr lang="en-US" altLang="ko-KR" sz="1400" b="1" dirty="0" err="1"/>
              <a:t>wt</a:t>
            </a:r>
            <a:r>
              <a:rPr lang="en-US" altLang="ko-KR" sz="1400" b="1" dirty="0"/>
              <a:t>%)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 smtClean="0"/>
              <a:t>   </a:t>
            </a:r>
            <a:r>
              <a:rPr lang="en-US" altLang="ko-KR" sz="1400" b="1" dirty="0"/>
              <a:t>- H</a:t>
            </a:r>
            <a:r>
              <a:rPr lang="en-US" altLang="ko-KR" sz="1400" b="1" baseline="-25000" dirty="0"/>
              <a:t>2</a:t>
            </a:r>
            <a:r>
              <a:rPr lang="en-US" altLang="ko-KR" sz="1400" b="1" dirty="0"/>
              <a:t>O</a:t>
            </a:r>
            <a:r>
              <a:rPr lang="en-US" altLang="ko-KR" sz="1400" b="1" baseline="-25000" dirty="0"/>
              <a:t>2</a:t>
            </a:r>
            <a:r>
              <a:rPr lang="en-US" altLang="ko-KR" sz="1400" b="1" dirty="0"/>
              <a:t>: 5.43 ± 0.3 </a:t>
            </a:r>
            <a:r>
              <a:rPr lang="en-US" altLang="ko-KR" sz="1400" b="1" dirty="0" err="1"/>
              <a:t>wt</a:t>
            </a:r>
            <a:r>
              <a:rPr lang="en-US" altLang="ko-KR" sz="1400" b="1" dirty="0"/>
              <a:t>% (5.13 ~ 5.73 </a:t>
            </a:r>
            <a:r>
              <a:rPr lang="en-US" altLang="ko-KR" sz="1400" b="1" dirty="0" err="1"/>
              <a:t>wt</a:t>
            </a:r>
            <a:r>
              <a:rPr lang="en-US" altLang="ko-KR" sz="1400" b="1" dirty="0" smtClean="0"/>
              <a:t>%)</a:t>
            </a:r>
          </a:p>
          <a:p>
            <a:pPr>
              <a:lnSpc>
                <a:spcPct val="150000"/>
              </a:lnSpc>
            </a:pPr>
            <a:endParaRPr lang="en-US" altLang="ko-KR" sz="1400" b="1" dirty="0"/>
          </a:p>
          <a:p>
            <a:pPr>
              <a:lnSpc>
                <a:spcPct val="150000"/>
              </a:lnSpc>
            </a:pPr>
            <a:r>
              <a:rPr lang="en-US" altLang="ko-KR" sz="1400" b="1" dirty="0" smtClean="0"/>
              <a:t>※ </a:t>
            </a:r>
            <a:r>
              <a:rPr lang="ko-KR" altLang="en-US" sz="1400" b="1" dirty="0" smtClean="0"/>
              <a:t>측정 농도</a:t>
            </a:r>
            <a:r>
              <a:rPr lang="en-US" altLang="ko-KR" sz="1400" b="1" dirty="0" smtClean="0"/>
              <a:t/>
            </a:r>
            <a:br>
              <a:rPr lang="en-US" altLang="ko-KR" sz="1400" b="1" dirty="0" smtClean="0"/>
            </a:br>
            <a:r>
              <a:rPr lang="en-US" altLang="ko-KR" sz="1400" b="1" dirty="0" smtClean="0"/>
              <a:t>   - NH</a:t>
            </a:r>
            <a:r>
              <a:rPr lang="en-US" altLang="ko-KR" sz="1400" b="1" baseline="-25000" dirty="0" smtClean="0"/>
              <a:t>4</a:t>
            </a:r>
            <a:r>
              <a:rPr lang="en-US" altLang="ko-KR" sz="1400" b="1" dirty="0" smtClean="0"/>
              <a:t>OH: 0.7 ~ 1.3 </a:t>
            </a:r>
            <a:r>
              <a:rPr lang="en-US" altLang="ko-KR" sz="1400" b="1" dirty="0" err="1" smtClean="0"/>
              <a:t>wt</a:t>
            </a:r>
            <a:r>
              <a:rPr lang="en-US" altLang="ko-KR" sz="1400" b="1" dirty="0" smtClean="0"/>
              <a:t>%</a:t>
            </a:r>
            <a:br>
              <a:rPr lang="en-US" altLang="ko-KR" sz="1400" b="1" dirty="0" smtClean="0"/>
            </a:br>
            <a:r>
              <a:rPr lang="en-US" altLang="ko-KR" sz="1400" b="1" dirty="0" smtClean="0"/>
              <a:t>   - H</a:t>
            </a:r>
            <a:r>
              <a:rPr lang="en-US" altLang="ko-KR" sz="1400" b="1" baseline="-25000" dirty="0" smtClean="0"/>
              <a:t>2</a:t>
            </a:r>
            <a:r>
              <a:rPr lang="en-US" altLang="ko-KR" sz="1400" b="1" dirty="0" smtClean="0"/>
              <a:t>O</a:t>
            </a:r>
            <a:r>
              <a:rPr lang="en-US" altLang="ko-KR" sz="1400" b="1" baseline="-25000" dirty="0" smtClean="0"/>
              <a:t>2</a:t>
            </a:r>
            <a:r>
              <a:rPr lang="en-US" altLang="ko-KR" sz="1400" b="1" dirty="0" smtClean="0"/>
              <a:t>: 5.0 ~ 6.0 </a:t>
            </a:r>
            <a:r>
              <a:rPr lang="en-US" altLang="ko-KR" sz="1400" b="1" dirty="0" err="1" smtClean="0"/>
              <a:t>wt</a:t>
            </a:r>
            <a:r>
              <a:rPr lang="en-US" altLang="ko-KR" sz="1400" b="1" dirty="0" smtClean="0"/>
              <a:t>%</a:t>
            </a:r>
            <a:endParaRPr lang="en-US" altLang="ko-KR" sz="1400" b="1" dirty="0" smtClean="0"/>
          </a:p>
        </p:txBody>
      </p:sp>
      <p:graphicFrame>
        <p:nvGraphicFramePr>
          <p:cNvPr id="9" name="개체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35460067"/>
              </p:ext>
            </p:extLst>
          </p:nvPr>
        </p:nvGraphicFramePr>
        <p:xfrm>
          <a:off x="573059" y="609168"/>
          <a:ext cx="3921125" cy="300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0773" name="Graph" r:id="rId3" imgW="3920760" imgH="3000960" progId="Origin95.Graph">
                  <p:embed/>
                </p:oleObj>
              </mc:Choice>
              <mc:Fallback>
                <p:oleObj name="Graph" r:id="rId3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73059" y="609168"/>
                        <a:ext cx="3921125" cy="3000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228600" y="3761160"/>
            <a:ext cx="8320419" cy="23544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 smtClean="0"/>
              <a:t>※ </a:t>
            </a:r>
            <a:r>
              <a:rPr lang="ko-KR" altLang="en-US" sz="1400" b="1" dirty="0" smtClean="0"/>
              <a:t>추가 측정 </a:t>
            </a:r>
            <a:r>
              <a:rPr lang="en-US" altLang="ko-KR" sz="1400" b="1" dirty="0" smtClean="0"/>
              <a:t>data processing</a:t>
            </a:r>
            <a:endParaRPr lang="en-US" altLang="ko-KR" sz="1400" b="1" dirty="0"/>
          </a:p>
          <a:p>
            <a:pPr>
              <a:lnSpc>
                <a:spcPct val="150000"/>
              </a:lnSpc>
            </a:pPr>
            <a:r>
              <a:rPr lang="en-US" altLang="ko-KR" sz="1400" b="1" dirty="0"/>
              <a:t>    1) SC-1 </a:t>
            </a:r>
            <a:r>
              <a:rPr lang="ko-KR" altLang="en-US" sz="1400" b="1" dirty="0"/>
              <a:t>용액이 </a:t>
            </a:r>
            <a:r>
              <a:rPr lang="en-US" altLang="ko-KR" sz="1400" b="1" dirty="0"/>
              <a:t>IR</a:t>
            </a:r>
            <a:r>
              <a:rPr lang="ko-KR" altLang="en-US" sz="1400" b="1" dirty="0"/>
              <a:t> </a:t>
            </a:r>
            <a:r>
              <a:rPr lang="en-US" altLang="ko-KR" sz="1400" b="1" dirty="0"/>
              <a:t>cuvette </a:t>
            </a:r>
            <a:r>
              <a:rPr lang="ko-KR" altLang="en-US" sz="1400" b="1" dirty="0" err="1"/>
              <a:t>통과시를</a:t>
            </a:r>
            <a:r>
              <a:rPr lang="ko-KR" altLang="en-US" sz="1400" b="1" dirty="0"/>
              <a:t> 기준으로 잡고 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240 </a:t>
            </a:r>
            <a:r>
              <a:rPr lang="en-US" altLang="ko-KR" sz="1400" b="1" dirty="0">
                <a:solidFill>
                  <a:srgbClr val="FF0000"/>
                </a:solidFill>
              </a:rPr>
              <a:t>sec </a:t>
            </a:r>
            <a:r>
              <a:rPr lang="ko-KR" altLang="en-US" sz="1400" b="1" dirty="0">
                <a:solidFill>
                  <a:srgbClr val="FF0000"/>
                </a:solidFill>
              </a:rPr>
              <a:t>이후부터 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2040 </a:t>
            </a:r>
            <a:r>
              <a:rPr lang="en-US" altLang="ko-KR" sz="1400" b="1" dirty="0">
                <a:solidFill>
                  <a:srgbClr val="FF0000"/>
                </a:solidFill>
              </a:rPr>
              <a:t>sec </a:t>
            </a:r>
            <a:r>
              <a:rPr lang="ko-KR" altLang="en-US" sz="1400" b="1" dirty="0">
                <a:solidFill>
                  <a:srgbClr val="FF0000"/>
                </a:solidFill>
              </a:rPr>
              <a:t>까지</a:t>
            </a:r>
            <a:r>
              <a:rPr lang="ko-KR" altLang="en-US" sz="1400" b="1" dirty="0"/>
              <a:t> </a:t>
            </a:r>
            <a:r>
              <a:rPr lang="en-US" altLang="ko-KR" sz="1400" b="1" dirty="0"/>
              <a:t>(</a:t>
            </a:r>
            <a:r>
              <a:rPr lang="ko-KR" altLang="en-US" sz="1400" b="1" dirty="0"/>
              <a:t>총 </a:t>
            </a:r>
            <a:r>
              <a:rPr lang="en-US" altLang="ko-KR" sz="1400" b="1" dirty="0"/>
              <a:t>30 min)</a:t>
            </a:r>
            <a:br>
              <a:rPr lang="en-US" altLang="ko-KR" sz="1400" b="1" dirty="0"/>
            </a:br>
            <a:r>
              <a:rPr lang="en-US" altLang="ko-KR" sz="1400" b="1" dirty="0"/>
              <a:t>       data </a:t>
            </a:r>
            <a:r>
              <a:rPr lang="ko-KR" altLang="en-US" sz="1400" b="1" dirty="0" smtClean="0"/>
              <a:t>획득 </a:t>
            </a:r>
            <a:r>
              <a:rPr lang="en-US" altLang="ko-KR" sz="1400" b="1" dirty="0" smtClean="0"/>
              <a:t>(sampling rate: 100/sec) </a:t>
            </a:r>
            <a:r>
              <a:rPr lang="en-US" altLang="ko-KR" sz="1400" b="1" dirty="0" smtClean="0"/>
              <a:t>: Circulation</a:t>
            </a:r>
            <a:r>
              <a:rPr lang="ko-KR" altLang="en-US" sz="1400" b="1" dirty="0" smtClean="0"/>
              <a:t>을 통한 용액 </a:t>
            </a:r>
            <a:r>
              <a:rPr lang="en-US" altLang="ko-KR" sz="1400" b="1" dirty="0" smtClean="0"/>
              <a:t>mixing </a:t>
            </a:r>
            <a:r>
              <a:rPr lang="ko-KR" altLang="en-US" sz="1400" b="1" dirty="0" smtClean="0"/>
              <a:t>고려 </a:t>
            </a:r>
            <a:r>
              <a:rPr lang="en-US" altLang="ko-KR" sz="1400" b="1" dirty="0"/>
              <a:t/>
            </a:r>
            <a:br>
              <a:rPr lang="en-US" altLang="ko-KR" sz="1400" b="1" dirty="0"/>
            </a:br>
            <a:r>
              <a:rPr lang="en-US" altLang="ko-KR" sz="1400" b="1" dirty="0"/>
              <a:t>    2) SC-1 </a:t>
            </a:r>
            <a:r>
              <a:rPr lang="ko-KR" altLang="en-US" sz="1400" b="1" dirty="0"/>
              <a:t>반응으로 인한 기포 처리를 위한 </a:t>
            </a:r>
            <a:r>
              <a:rPr lang="en-US" altLang="ko-KR" sz="1400" b="1" dirty="0" err="1"/>
              <a:t>Hampel</a:t>
            </a:r>
            <a:r>
              <a:rPr lang="en-US" altLang="ko-KR" sz="1400" b="1" dirty="0"/>
              <a:t> filter </a:t>
            </a:r>
            <a:r>
              <a:rPr lang="ko-KR" altLang="en-US" sz="1400" b="1" dirty="0"/>
              <a:t>적용 </a:t>
            </a:r>
            <a:r>
              <a:rPr lang="en-US" altLang="ko-KR" sz="1400" b="1" dirty="0"/>
              <a:t>(UV: k=20, IR: k=200)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/>
              <a:t>    3) IR PD </a:t>
            </a:r>
            <a:r>
              <a:rPr lang="ko-KR" altLang="en-US" sz="1400" b="1" dirty="0"/>
              <a:t>증폭 </a:t>
            </a:r>
            <a:r>
              <a:rPr lang="en-US" altLang="ko-KR" sz="1400" b="1" dirty="0"/>
              <a:t>noise </a:t>
            </a:r>
            <a:r>
              <a:rPr lang="ko-KR" altLang="en-US" sz="1400" b="1" dirty="0"/>
              <a:t>처리를 위한 </a:t>
            </a:r>
            <a:r>
              <a:rPr lang="en-US" altLang="ko-KR" sz="1400" b="1" dirty="0"/>
              <a:t>FFT band pass filter </a:t>
            </a:r>
            <a:r>
              <a:rPr lang="en-US" altLang="ko-KR" sz="1400" b="1" dirty="0" smtClean="0"/>
              <a:t>(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80 </a:t>
            </a:r>
            <a:r>
              <a:rPr lang="en-US" altLang="ko-KR" sz="1400" b="1" dirty="0">
                <a:solidFill>
                  <a:srgbClr val="FF0000"/>
                </a:solidFill>
              </a:rPr>
              <a:t>~ 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120 </a:t>
            </a:r>
            <a:r>
              <a:rPr lang="en-US" altLang="ko-KR" sz="1400" b="1" dirty="0">
                <a:solidFill>
                  <a:srgbClr val="FF0000"/>
                </a:solidFill>
              </a:rPr>
              <a:t>Hz</a:t>
            </a:r>
            <a:r>
              <a:rPr lang="en-US" altLang="ko-KR" sz="1400" b="1" dirty="0"/>
              <a:t>) </a:t>
            </a:r>
            <a:r>
              <a:rPr lang="ko-KR" altLang="en-US" sz="1400" b="1" dirty="0"/>
              <a:t>적용</a:t>
            </a:r>
            <a:endParaRPr lang="en-US" altLang="ko-KR" sz="1400" b="1" dirty="0"/>
          </a:p>
          <a:p>
            <a:pPr>
              <a:lnSpc>
                <a:spcPct val="150000"/>
              </a:lnSpc>
            </a:pPr>
            <a:r>
              <a:rPr lang="en-US" altLang="ko-KR" sz="1400" b="1" dirty="0"/>
              <a:t>    4) </a:t>
            </a:r>
            <a:r>
              <a:rPr lang="en-US" altLang="ko-KR" sz="1400" b="1" dirty="0"/>
              <a:t>Linear fitting (</a:t>
            </a:r>
            <a:r>
              <a:rPr lang="en-US" altLang="ko-KR" sz="1400" b="1" dirty="0">
                <a:solidFill>
                  <a:srgbClr val="FF0000"/>
                </a:solidFill>
              </a:rPr>
              <a:t>interpolation: 180,001 </a:t>
            </a:r>
            <a:r>
              <a:rPr lang="ko-KR" altLang="en-US" sz="1400" b="1" dirty="0">
                <a:solidFill>
                  <a:srgbClr val="FF0000"/>
                </a:solidFill>
              </a:rPr>
              <a:t>→ </a:t>
            </a:r>
            <a:r>
              <a:rPr lang="en-US" altLang="ko-KR" sz="1400" b="1" dirty="0">
                <a:solidFill>
                  <a:srgbClr val="FF0000"/>
                </a:solidFill>
              </a:rPr>
              <a:t>1801, </a:t>
            </a:r>
            <a:r>
              <a:rPr lang="ko-KR" altLang="en-US" sz="1400" b="1" dirty="0">
                <a:solidFill>
                  <a:srgbClr val="FF0000"/>
                </a:solidFill>
              </a:rPr>
              <a:t>초당 </a:t>
            </a:r>
            <a:r>
              <a:rPr lang="en-US" altLang="ko-KR" sz="1400" b="1" dirty="0">
                <a:solidFill>
                  <a:srgbClr val="FF0000"/>
                </a:solidFill>
              </a:rPr>
              <a:t>100</a:t>
            </a:r>
            <a:r>
              <a:rPr lang="ko-KR" altLang="en-US" sz="1400" b="1" dirty="0">
                <a:solidFill>
                  <a:srgbClr val="FF0000"/>
                </a:solidFill>
              </a:rPr>
              <a:t>개에서 </a:t>
            </a:r>
            <a:r>
              <a:rPr lang="en-US" altLang="ko-KR" sz="1400" b="1" dirty="0">
                <a:solidFill>
                  <a:srgbClr val="FF0000"/>
                </a:solidFill>
              </a:rPr>
              <a:t>1</a:t>
            </a:r>
            <a:r>
              <a:rPr lang="ko-KR" altLang="en-US" sz="1400" b="1" dirty="0">
                <a:solidFill>
                  <a:srgbClr val="FF0000"/>
                </a:solidFill>
              </a:rPr>
              <a:t>개로</a:t>
            </a:r>
            <a:r>
              <a:rPr lang="en-US" altLang="ko-KR" sz="1400" b="1" dirty="0"/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 smtClean="0"/>
              <a:t>    </a:t>
            </a:r>
            <a:r>
              <a:rPr lang="en-US" altLang="ko-KR" sz="1400" b="1" dirty="0"/>
              <a:t>5) </a:t>
            </a:r>
            <a:r>
              <a:rPr lang="en-US" altLang="ko-KR" sz="1400" b="1" dirty="0">
                <a:solidFill>
                  <a:srgbClr val="FF0000"/>
                </a:solidFill>
              </a:rPr>
              <a:t>0~10 sec data </a:t>
            </a:r>
            <a:r>
              <a:rPr lang="ko-KR" altLang="en-US" sz="1400" b="1" dirty="0">
                <a:solidFill>
                  <a:srgbClr val="FF0000"/>
                </a:solidFill>
              </a:rPr>
              <a:t>평균으로 </a:t>
            </a:r>
            <a:r>
              <a:rPr lang="en-US" altLang="ko-KR" sz="1400" b="1" dirty="0">
                <a:solidFill>
                  <a:srgbClr val="FF0000"/>
                </a:solidFill>
              </a:rPr>
              <a:t>surface fitting </a:t>
            </a:r>
            <a:r>
              <a:rPr lang="ko-KR" altLang="en-US" sz="1400" b="1" dirty="0">
                <a:solidFill>
                  <a:srgbClr val="FF0000"/>
                </a:solidFill>
              </a:rPr>
              <a:t>진행</a:t>
            </a:r>
            <a:endParaRPr lang="en-US" altLang="ko-KR" sz="14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0" y="0"/>
            <a:ext cx="49275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/>
              <a:t>2</a:t>
            </a:r>
            <a:r>
              <a:rPr lang="ko-KR" altLang="en-US" sz="1600" b="1" dirty="0" smtClean="0"/>
              <a:t>차</a:t>
            </a:r>
            <a:r>
              <a:rPr lang="ko-KR" altLang="en-US" sz="1600" b="1" dirty="0" smtClean="0"/>
              <a:t> 측정</a:t>
            </a:r>
            <a:r>
              <a:rPr lang="en-US" altLang="ko-KR" sz="1600" b="1" dirty="0" smtClean="0"/>
              <a:t>: Surface fitting range / data processing</a:t>
            </a:r>
            <a:endParaRPr lang="ko-KR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5244094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90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092" y="607826"/>
            <a:ext cx="4320000" cy="35198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390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1885" y="607826"/>
            <a:ext cx="4320000" cy="35198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098306" y="4524667"/>
            <a:ext cx="281422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/>
              <a:t>→ </a:t>
            </a:r>
            <a:r>
              <a:rPr lang="en-US" altLang="ko-KR" sz="1400" b="1" dirty="0"/>
              <a:t>Fitting data</a:t>
            </a:r>
            <a:r>
              <a:rPr lang="ko-KR" altLang="en-US" sz="1400" b="1" dirty="0"/>
              <a:t>를 이용한 </a:t>
            </a:r>
            <a:r>
              <a:rPr lang="en-US" altLang="ko-KR" sz="1400" b="1" dirty="0"/>
              <a:t>UV </a:t>
            </a:r>
            <a:br>
              <a:rPr lang="en-US" altLang="ko-KR" sz="1400" b="1" dirty="0"/>
            </a:br>
            <a:r>
              <a:rPr lang="en-US" altLang="ko-KR" sz="1400" b="1" dirty="0"/>
              <a:t>    surface</a:t>
            </a:r>
            <a:r>
              <a:rPr lang="ko-KR" altLang="en-US" sz="1400" b="1" dirty="0"/>
              <a:t> </a:t>
            </a:r>
            <a:r>
              <a:rPr lang="en-US" altLang="ko-KR" sz="1400" b="1" dirty="0"/>
              <a:t>fitting</a:t>
            </a:r>
            <a:r>
              <a:rPr lang="ko-KR" altLang="en-US" sz="1400" b="1" dirty="0"/>
              <a:t>시 </a:t>
            </a:r>
            <a:r>
              <a:rPr lang="en-US" altLang="ko-KR" sz="1400" b="1" dirty="0"/>
              <a:t>Adj. R</a:t>
            </a:r>
            <a:r>
              <a:rPr lang="en-US" altLang="ko-KR" sz="1400" b="1" baseline="30000" dirty="0"/>
              <a:t>2</a:t>
            </a:r>
            <a:r>
              <a:rPr lang="ko-KR" altLang="en-US" sz="1400" b="1" dirty="0"/>
              <a:t>가 </a:t>
            </a:r>
            <a:r>
              <a:rPr lang="en-US" altLang="ko-KR" sz="1400" b="1" dirty="0"/>
              <a:t/>
            </a:r>
            <a:br>
              <a:rPr lang="en-US" altLang="ko-KR" sz="1400" b="1" dirty="0"/>
            </a:br>
            <a:r>
              <a:rPr lang="en-US" altLang="ko-KR" sz="1400" b="1" dirty="0"/>
              <a:t>    </a:t>
            </a:r>
            <a:r>
              <a:rPr lang="ko-KR" altLang="en-US" sz="1400" b="1" dirty="0"/>
              <a:t>다소 증가하였으나</a:t>
            </a:r>
            <a:r>
              <a:rPr lang="en-US" altLang="ko-KR" sz="1400" b="1" dirty="0"/>
              <a:t> </a:t>
            </a:r>
            <a:r>
              <a:rPr lang="ko-KR" altLang="en-US" sz="1400" b="1" dirty="0"/>
              <a:t>요구치</a:t>
            </a:r>
            <a:r>
              <a:rPr lang="en-US" altLang="ko-KR" sz="1400" b="1" dirty="0"/>
              <a:t/>
            </a:r>
            <a:br>
              <a:rPr lang="en-US" altLang="ko-KR" sz="1400" b="1" dirty="0"/>
            </a:br>
            <a:r>
              <a:rPr lang="en-US" altLang="ko-KR" sz="1400" b="1" dirty="0"/>
              <a:t>   </a:t>
            </a:r>
            <a:r>
              <a:rPr lang="ko-KR" altLang="en-US" sz="1400" b="1" dirty="0"/>
              <a:t> </a:t>
            </a:r>
            <a:r>
              <a:rPr lang="en-US" altLang="ko-KR" sz="1400" b="1" dirty="0"/>
              <a:t>(&gt; 0.995)</a:t>
            </a:r>
            <a:r>
              <a:rPr lang="ko-KR" altLang="en-US" sz="1400" b="1" dirty="0"/>
              <a:t>에 미달</a:t>
            </a:r>
            <a:endParaRPr lang="en-US" altLang="ko-KR" sz="1400" b="1" dirty="0"/>
          </a:p>
          <a:p>
            <a:pPr>
              <a:lnSpc>
                <a:spcPct val="150000"/>
              </a:lnSpc>
            </a:pPr>
            <a:r>
              <a:rPr lang="en-US" altLang="ko-KR" sz="1400" b="1" dirty="0"/>
              <a:t>    : </a:t>
            </a:r>
            <a:r>
              <a:rPr lang="ko-KR" altLang="en-US" sz="1400" b="1" dirty="0"/>
              <a:t>현재 측정환경에서는</a:t>
            </a:r>
            <a:r>
              <a:rPr lang="en-US" altLang="ko-KR" sz="1400" b="1" dirty="0"/>
              <a:t/>
            </a:r>
            <a:br>
              <a:rPr lang="en-US" altLang="ko-KR" sz="1400" b="1" dirty="0"/>
            </a:br>
            <a:r>
              <a:rPr lang="en-US" altLang="ko-KR" sz="1400" b="1" dirty="0"/>
              <a:t>    </a:t>
            </a:r>
            <a:r>
              <a:rPr lang="ko-KR" altLang="en-US" sz="1400" b="1" dirty="0"/>
              <a:t> 최선으로</a:t>
            </a:r>
            <a:r>
              <a:rPr lang="en-US" altLang="ko-KR" sz="1400" b="1" dirty="0"/>
              <a:t> </a:t>
            </a:r>
            <a:r>
              <a:rPr lang="ko-KR" altLang="en-US" sz="1400" b="1" dirty="0"/>
              <a:t>판단됨</a:t>
            </a:r>
            <a:r>
              <a:rPr lang="en-US" altLang="ko-KR" sz="1400" b="1" dirty="0"/>
              <a:t>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96092" y="419101"/>
            <a:ext cx="13236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※ Fitted data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graphicFrame>
        <p:nvGraphicFramePr>
          <p:cNvPr id="4" name="개체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64852769"/>
              </p:ext>
            </p:extLst>
          </p:nvPr>
        </p:nvGraphicFramePr>
        <p:xfrm>
          <a:off x="183915" y="4312952"/>
          <a:ext cx="2985432" cy="22843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1797" name="Graph" r:id="rId5" imgW="3903406" imgH="2989006" progId="Origin95.Graph">
                  <p:embed/>
                </p:oleObj>
              </mc:Choice>
              <mc:Fallback>
                <p:oleObj name="Graph" r:id="rId5" imgW="3903406" imgH="2989006" progId="Origin95.Graph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915" y="4312952"/>
                        <a:ext cx="2985432" cy="228439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6065072" y="4163133"/>
                <a:ext cx="2472792" cy="5140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0" i="1" smtClean="0">
                          <a:latin typeface="Cambria Math"/>
                        </a:rPr>
                        <m:t>𝑧</m:t>
                      </m:r>
                      <m:r>
                        <a:rPr lang="en-US" altLang="ko-KR" sz="1600" b="0" i="1" smtClean="0">
                          <a:latin typeface="Cambria Math"/>
                        </a:rPr>
                        <m:t>=</m:t>
                      </m:r>
                      <m:r>
                        <a:rPr lang="en-US" altLang="ko-KR" sz="1600" b="0" i="1" smtClean="0">
                          <a:latin typeface="Cambria Math"/>
                        </a:rPr>
                        <m:t>𝐵</m:t>
                      </m:r>
                      <m:r>
                        <m:rPr>
                          <m:sty m:val="p"/>
                        </m:rPr>
                        <a:rPr lang="en-US" altLang="ko-KR" sz="1600" b="0" i="0" smtClean="0">
                          <a:latin typeface="Cambria Math"/>
                        </a:rPr>
                        <m:t>exp</m:t>
                      </m:r>
                      <m:d>
                        <m:dPr>
                          <m:ctrlPr>
                            <a:rPr lang="en-US" altLang="ko-KR" sz="16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ko-KR" sz="1600" b="0" i="1" smtClean="0">
                              <a:latin typeface="Cambria Math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ko-KR" sz="1600" b="0" i="1" smtClean="0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altLang="ko-KR" sz="1600" b="0" i="1" smtClean="0">
                                  <a:latin typeface="Cambria Math"/>
                                </a:rPr>
                                <m:t>𝑥</m:t>
                              </m:r>
                            </m:num>
                            <m:den>
                              <m:r>
                                <a:rPr lang="en-US" altLang="ko-KR" sz="1600" b="0" i="1" smtClean="0">
                                  <a:latin typeface="Cambria Math"/>
                                </a:rPr>
                                <m:t>𝐶</m:t>
                              </m:r>
                            </m:den>
                          </m:f>
                          <m:r>
                            <a:rPr lang="en-US" altLang="ko-KR" sz="1600" b="0" i="1" smtClean="0">
                              <a:latin typeface="Cambria Math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ko-KR" sz="1600" b="0" i="1" smtClean="0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altLang="ko-KR" sz="1600" b="0" i="1" smtClean="0">
                                  <a:latin typeface="Cambria Math"/>
                                </a:rPr>
                                <m:t>𝑦</m:t>
                              </m:r>
                            </m:num>
                            <m:den>
                              <m:r>
                                <a:rPr lang="en-US" altLang="ko-KR" sz="1600" b="0" i="1" smtClean="0">
                                  <a:latin typeface="Cambria Math"/>
                                </a:rPr>
                                <m:t>𝐷</m:t>
                              </m:r>
                            </m:den>
                          </m:f>
                        </m:e>
                      </m:d>
                      <m:r>
                        <a:rPr lang="en-US" altLang="ko-KR" sz="1600" b="0" i="1" smtClean="0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altLang="ko-KR" sz="16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ko-KR" sz="1600" b="0" i="1" smtClean="0">
                              <a:latin typeface="Cambria Math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600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ko-KR" altLang="en-US" sz="1600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5072" y="4163133"/>
                <a:ext cx="2472792" cy="514051"/>
              </a:xfrm>
              <a:prstGeom prst="rect">
                <a:avLst/>
              </a:prstGeom>
              <a:blipFill rotWithShape="1">
                <a:blip r:embed="rId7"/>
                <a:stretch>
                  <a:fillRect b="-357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/>
              <p:cNvSpPr txBox="1"/>
              <p:nvPr/>
            </p:nvSpPr>
            <p:spPr>
              <a:xfrm>
                <a:off x="6451137" y="4715461"/>
                <a:ext cx="1792990" cy="19473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0" i="1" smtClean="0">
                          <a:latin typeface="Cambria Math"/>
                        </a:rPr>
                        <m:t>𝐵</m:t>
                      </m:r>
                      <m:r>
                        <a:rPr lang="en-US" altLang="ko-KR" sz="1600" b="0" i="1" smtClean="0">
                          <a:latin typeface="Cambria Math"/>
                        </a:rPr>
                        <m:t>=917.39402</m:t>
                      </m:r>
                    </m:oMath>
                    <m:oMath xmlns:m="http://schemas.openxmlformats.org/officeDocument/2006/math">
                      <m:r>
                        <a:rPr lang="en-US" altLang="ko-KR" sz="1600" b="0" i="1" smtClean="0">
                          <a:latin typeface="Cambria Math"/>
                        </a:rPr>
                        <m:t>𝐶</m:t>
                      </m:r>
                      <m:r>
                        <a:rPr lang="en-US" altLang="ko-KR" sz="1600" b="0" i="1" smtClean="0">
                          <a:latin typeface="Cambria Math"/>
                        </a:rPr>
                        <m:t>=3.40914</m:t>
                      </m:r>
                    </m:oMath>
                    <m:oMath xmlns:m="http://schemas.openxmlformats.org/officeDocument/2006/math">
                      <m:r>
                        <a:rPr lang="en-US" altLang="ko-KR" sz="1600" b="0" i="1" smtClean="0">
                          <a:latin typeface="Cambria Math"/>
                        </a:rPr>
                        <m:t>𝐷</m:t>
                      </m:r>
                      <m:r>
                        <a:rPr lang="en-US" altLang="ko-KR" sz="1600" b="0" i="1" smtClean="0">
                          <a:latin typeface="Cambria Math"/>
                        </a:rPr>
                        <m:t>=5.60097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altLang="ko-KR" sz="16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ko-KR" sz="1600" b="0" i="1" smtClean="0">
                              <a:latin typeface="Cambria Math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600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en-US" altLang="ko-KR" sz="1600" b="0" i="1" smtClean="0">
                          <a:latin typeface="Cambria Math"/>
                        </a:rPr>
                        <m:t>=−127.37027</m:t>
                      </m:r>
                    </m:oMath>
                    <m:oMath xmlns:m="http://schemas.openxmlformats.org/officeDocument/2006/math">
                      <m:sSup>
                        <m:sSupPr>
                          <m:ctrlPr>
                            <a:rPr lang="en-US" altLang="ko-KR" sz="1600" b="1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ko-KR" sz="1600" b="1" i="1" smtClean="0">
                              <a:latin typeface="Cambria Math"/>
                            </a:rPr>
                            <m:t>𝑨𝒅𝒋</m:t>
                          </m:r>
                          <m:r>
                            <a:rPr lang="en-US" altLang="ko-KR" sz="1600" b="1" i="1" smtClean="0">
                              <a:latin typeface="Cambria Math"/>
                            </a:rPr>
                            <m:t>. </m:t>
                          </m:r>
                          <m:r>
                            <a:rPr lang="en-US" altLang="ko-KR" sz="1600" b="1" i="1" smtClean="0">
                              <a:latin typeface="Cambria Math"/>
                            </a:rPr>
                            <m:t>𝑹</m:t>
                          </m:r>
                        </m:e>
                        <m:sup>
                          <m:r>
                            <a:rPr lang="en-US" altLang="ko-KR" sz="1600" b="1" i="1" smtClean="0">
                              <a:latin typeface="Cambria Math"/>
                            </a:rPr>
                            <m:t>𝟐</m:t>
                          </m:r>
                        </m:sup>
                      </m:sSup>
                      <m:r>
                        <a:rPr lang="en-US" altLang="ko-KR" sz="1600" b="1" i="1" smtClean="0">
                          <a:latin typeface="Cambria Math"/>
                        </a:rPr>
                        <m:t>=</m:t>
                      </m:r>
                      <m:r>
                        <a:rPr lang="en-US" altLang="ko-KR" sz="1600" b="1" i="1" smtClean="0">
                          <a:latin typeface="Cambria Math"/>
                        </a:rPr>
                        <m:t>𝟎</m:t>
                      </m:r>
                      <m:r>
                        <a:rPr lang="en-US" altLang="ko-KR" sz="1600" b="1" i="1" smtClean="0">
                          <a:latin typeface="Cambria Math"/>
                        </a:rPr>
                        <m:t>.</m:t>
                      </m:r>
                      <m:r>
                        <a:rPr lang="en-US" altLang="ko-KR" sz="1600" b="1" i="1" smtClean="0">
                          <a:latin typeface="Cambria Math"/>
                        </a:rPr>
                        <m:t>𝟗𝟗𝟎</m:t>
                      </m:r>
                    </m:oMath>
                  </m:oMathPara>
                </a14:m>
                <a:endParaRPr lang="ko-KR" altLang="en-US" sz="1600" b="1" dirty="0"/>
              </a:p>
            </p:txBody>
          </p:sp>
        </mc:Choice>
        <mc:Fallback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1137" y="4715461"/>
                <a:ext cx="1792990" cy="1947393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오른쪽 화살표 10"/>
          <p:cNvSpPr/>
          <p:nvPr/>
        </p:nvSpPr>
        <p:spPr>
          <a:xfrm rot="18633042">
            <a:off x="809900" y="3883860"/>
            <a:ext cx="539931" cy="435429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0" y="0"/>
            <a:ext cx="35002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/>
              <a:t>2</a:t>
            </a:r>
            <a:r>
              <a:rPr lang="ko-KR" altLang="en-US" sz="1600" b="1" dirty="0" smtClean="0"/>
              <a:t>차 측정</a:t>
            </a:r>
            <a:r>
              <a:rPr lang="en-US" altLang="ko-KR" sz="1600" b="1" dirty="0" smtClean="0"/>
              <a:t>: UV </a:t>
            </a:r>
            <a:r>
              <a:rPr lang="en-US" altLang="ko-KR" sz="1600" b="1" dirty="0" smtClean="0"/>
              <a:t>signal surface fitting</a:t>
            </a:r>
            <a:endParaRPr lang="ko-KR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3425129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개체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25727400"/>
              </p:ext>
            </p:extLst>
          </p:nvPr>
        </p:nvGraphicFramePr>
        <p:xfrm>
          <a:off x="184947" y="4313741"/>
          <a:ext cx="2984400" cy="22836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2821" name="Graph" r:id="rId3" imgW="3920760" imgH="3000960" progId="Origin95.Graph">
                  <p:embed/>
                </p:oleObj>
              </mc:Choice>
              <mc:Fallback>
                <p:oleObj name="Graph" r:id="rId3" imgW="3920760" imgH="3000960" progId="Origin95.Graph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4947" y="4313741"/>
                        <a:ext cx="2984400" cy="228361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092" y="607826"/>
            <a:ext cx="4320000" cy="35198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1885" y="607826"/>
            <a:ext cx="4320000" cy="35198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098306" y="4524667"/>
            <a:ext cx="2814222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/>
              <a:t>→ </a:t>
            </a:r>
            <a:r>
              <a:rPr lang="en-US" altLang="ko-KR" sz="1400" b="1" dirty="0"/>
              <a:t>Fitting data</a:t>
            </a:r>
            <a:r>
              <a:rPr lang="ko-KR" altLang="en-US" sz="1400" b="1" dirty="0"/>
              <a:t>를 이용한 </a:t>
            </a:r>
            <a:r>
              <a:rPr lang="en-US" altLang="ko-KR" sz="1400" b="1" dirty="0"/>
              <a:t/>
            </a:r>
            <a:br>
              <a:rPr lang="en-US" altLang="ko-KR" sz="1400" b="1" dirty="0"/>
            </a:br>
            <a:r>
              <a:rPr lang="en-US" altLang="ko-KR" sz="1400" b="1" dirty="0"/>
              <a:t>    IR surface</a:t>
            </a:r>
            <a:r>
              <a:rPr lang="ko-KR" altLang="en-US" sz="1400" b="1" dirty="0"/>
              <a:t> </a:t>
            </a:r>
            <a:r>
              <a:rPr lang="en-US" altLang="ko-KR" sz="1400" b="1" dirty="0"/>
              <a:t>fitting</a:t>
            </a:r>
            <a:r>
              <a:rPr lang="ko-KR" altLang="en-US" sz="1400" b="1" dirty="0"/>
              <a:t>시 </a:t>
            </a:r>
            <a:r>
              <a:rPr lang="en-US" altLang="ko-KR" sz="1400" b="1" dirty="0"/>
              <a:t/>
            </a:r>
            <a:br>
              <a:rPr lang="en-US" altLang="ko-KR" sz="1400" b="1" dirty="0"/>
            </a:br>
            <a:r>
              <a:rPr lang="en-US" altLang="ko-KR" sz="1400" b="1" i="1" dirty="0"/>
              <a:t>    </a:t>
            </a:r>
            <a:r>
              <a:rPr lang="en-US" altLang="ko-KR" sz="1400" b="1" dirty="0"/>
              <a:t>Adj. R</a:t>
            </a:r>
            <a:r>
              <a:rPr lang="en-US" altLang="ko-KR" sz="1400" b="1" baseline="30000" dirty="0"/>
              <a:t>2</a:t>
            </a:r>
            <a:r>
              <a:rPr lang="ko-KR" altLang="en-US" sz="1400" b="1" dirty="0"/>
              <a:t>가 다소 증가</a:t>
            </a:r>
            <a:r>
              <a:rPr lang="en-US" altLang="ko-KR" sz="1400" b="1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/>
              <a:t>    : </a:t>
            </a:r>
            <a:r>
              <a:rPr lang="ko-KR" altLang="en-US" sz="1400" b="1" dirty="0"/>
              <a:t>현재 측정환경에서는</a:t>
            </a:r>
            <a:r>
              <a:rPr lang="en-US" altLang="ko-KR" sz="1400" b="1" dirty="0"/>
              <a:t/>
            </a:r>
            <a:br>
              <a:rPr lang="en-US" altLang="ko-KR" sz="1400" b="1" dirty="0"/>
            </a:br>
            <a:r>
              <a:rPr lang="en-US" altLang="ko-KR" sz="1400" b="1" dirty="0"/>
              <a:t>    </a:t>
            </a:r>
            <a:r>
              <a:rPr lang="ko-KR" altLang="en-US" sz="1400" b="1" dirty="0"/>
              <a:t> 최선으로</a:t>
            </a:r>
            <a:r>
              <a:rPr lang="en-US" altLang="ko-KR" sz="1400" b="1" dirty="0"/>
              <a:t> </a:t>
            </a:r>
            <a:r>
              <a:rPr lang="ko-KR" altLang="en-US" sz="1400" b="1" dirty="0"/>
              <a:t>판단됨</a:t>
            </a:r>
            <a:r>
              <a:rPr lang="en-US" altLang="ko-KR" sz="1400" b="1" dirty="0"/>
              <a:t>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96092" y="419101"/>
            <a:ext cx="13236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※ Fitted data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10" name="오른쪽 화살표 9"/>
          <p:cNvSpPr/>
          <p:nvPr/>
        </p:nvSpPr>
        <p:spPr>
          <a:xfrm rot="18633042">
            <a:off x="809900" y="3883860"/>
            <a:ext cx="539931" cy="435429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5507696" y="4163133"/>
                <a:ext cx="360566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0" i="1" smtClean="0">
                          <a:latin typeface="Cambria Math"/>
                        </a:rPr>
                        <m:t>𝑧</m:t>
                      </m:r>
                      <m:r>
                        <a:rPr lang="en-US" altLang="ko-KR" sz="1600" b="0" i="1" smtClean="0">
                          <a:latin typeface="Cambria Math"/>
                        </a:rPr>
                        <m:t>=</m:t>
                      </m:r>
                      <m:r>
                        <a:rPr lang="en-US" altLang="ko-KR" sz="1600" b="0" i="1" smtClean="0">
                          <a:latin typeface="Cambria Math"/>
                        </a:rPr>
                        <m:t>𝑎𝑥</m:t>
                      </m:r>
                      <m:r>
                        <a:rPr lang="en-US" altLang="ko-KR" sz="1600" b="0" i="1" smtClean="0">
                          <a:latin typeface="Cambria Math"/>
                        </a:rPr>
                        <m:t>+</m:t>
                      </m:r>
                      <m:r>
                        <a:rPr lang="en-US" altLang="ko-KR" sz="1600" b="0" i="1" smtClean="0">
                          <a:latin typeface="Cambria Math"/>
                        </a:rPr>
                        <m:t>𝑏𝑦</m:t>
                      </m:r>
                      <m:r>
                        <a:rPr lang="en-US" altLang="ko-KR" sz="1600" b="0" i="1" smtClean="0">
                          <a:latin typeface="Cambria Math"/>
                        </a:rPr>
                        <m:t>+</m:t>
                      </m:r>
                      <m:sSup>
                        <m:sSupPr>
                          <m:ctrlPr>
                            <a:rPr lang="en-US" altLang="ko-KR" sz="1600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ko-KR" sz="1600" b="0" i="1" smtClean="0">
                              <a:latin typeface="Cambria Math"/>
                            </a:rPr>
                            <m:t>𝑐𝑥</m:t>
                          </m:r>
                        </m:e>
                        <m:sup>
                          <m:r>
                            <a:rPr lang="en-US" altLang="ko-KR" sz="16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altLang="ko-KR" sz="1600" b="0" i="1" smtClean="0">
                          <a:latin typeface="Cambria Math"/>
                        </a:rPr>
                        <m:t>+</m:t>
                      </m:r>
                      <m:sSup>
                        <m:sSupPr>
                          <m:ctrlPr>
                            <a:rPr lang="en-US" altLang="ko-KR" sz="1600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ko-KR" sz="1600" b="0" i="1" smtClean="0">
                              <a:latin typeface="Cambria Math"/>
                            </a:rPr>
                            <m:t>𝑑𝑦</m:t>
                          </m:r>
                        </m:e>
                        <m:sup>
                          <m:r>
                            <a:rPr lang="en-US" altLang="ko-KR" sz="16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altLang="ko-KR" sz="1600" b="0" i="1" smtClean="0">
                          <a:latin typeface="Cambria Math"/>
                        </a:rPr>
                        <m:t>+</m:t>
                      </m:r>
                      <m:r>
                        <a:rPr lang="en-US" altLang="ko-KR" sz="1600" b="0" i="1" smtClean="0">
                          <a:latin typeface="Cambria Math"/>
                        </a:rPr>
                        <m:t>𝑓𝑥𝑦</m:t>
                      </m:r>
                      <m:r>
                        <a:rPr lang="en-US" altLang="ko-KR" sz="1600" b="0" i="1" smtClean="0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altLang="ko-KR" sz="16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ko-KR" sz="1600" b="0" i="1" smtClean="0">
                              <a:latin typeface="Cambria Math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600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ko-KR" altLang="en-US" sz="1600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7696" y="4163133"/>
                <a:ext cx="3605667" cy="338554"/>
              </a:xfrm>
              <a:prstGeom prst="rect">
                <a:avLst/>
              </a:prstGeom>
              <a:blipFill rotWithShape="1">
                <a:blip r:embed="rId7"/>
                <a:stretch>
                  <a:fillRect b="-1454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/>
              <p:cNvSpPr txBox="1"/>
              <p:nvPr/>
            </p:nvSpPr>
            <p:spPr>
              <a:xfrm>
                <a:off x="6451137" y="4628375"/>
                <a:ext cx="1758943" cy="21672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0" i="1" smtClean="0">
                          <a:latin typeface="Cambria Math"/>
                        </a:rPr>
                        <m:t>𝑎</m:t>
                      </m:r>
                      <m:r>
                        <a:rPr lang="en-US" altLang="ko-KR" sz="1600" b="0" i="1" smtClean="0">
                          <a:latin typeface="Cambria Math"/>
                        </a:rPr>
                        <m:t>=−108.10079</m:t>
                      </m:r>
                    </m:oMath>
                    <m:oMath xmlns:m="http://schemas.openxmlformats.org/officeDocument/2006/math">
                      <m:r>
                        <a:rPr lang="en-US" altLang="ko-KR" sz="1600" b="0" i="1" smtClean="0">
                          <a:latin typeface="Cambria Math"/>
                        </a:rPr>
                        <m:t>𝑏</m:t>
                      </m:r>
                      <m:r>
                        <a:rPr lang="en-US" altLang="ko-KR" sz="1600" b="0" i="1" smtClean="0">
                          <a:latin typeface="Cambria Math"/>
                        </a:rPr>
                        <m:t>=−30.45494</m:t>
                      </m:r>
                    </m:oMath>
                    <m:oMath xmlns:m="http://schemas.openxmlformats.org/officeDocument/2006/math">
                      <m:r>
                        <a:rPr lang="en-US" altLang="ko-KR" sz="1600" b="0" i="1" smtClean="0">
                          <a:latin typeface="Cambria Math"/>
                        </a:rPr>
                        <m:t>𝑐</m:t>
                      </m:r>
                      <m:r>
                        <a:rPr lang="en-US" altLang="ko-KR" sz="1600" b="0" i="1" smtClean="0">
                          <a:latin typeface="Cambria Math"/>
                        </a:rPr>
                        <m:t>=−41.37153</m:t>
                      </m:r>
                    </m:oMath>
                    <m:oMath xmlns:m="http://schemas.openxmlformats.org/officeDocument/2006/math">
                      <m:r>
                        <a:rPr lang="en-US" altLang="ko-KR" sz="1600" b="0" i="1" smtClean="0">
                          <a:latin typeface="Cambria Math"/>
                        </a:rPr>
                        <m:t>𝑑</m:t>
                      </m:r>
                      <m:r>
                        <a:rPr lang="en-US" altLang="ko-KR" sz="1600" b="0" i="1" smtClean="0">
                          <a:latin typeface="Cambria Math"/>
                        </a:rPr>
                        <m:t>=0.67586</m:t>
                      </m:r>
                    </m:oMath>
                    <m:oMath xmlns:m="http://schemas.openxmlformats.org/officeDocument/2006/math">
                      <m:r>
                        <a:rPr lang="en-US" altLang="ko-KR" sz="1600" b="0" i="1" smtClean="0">
                          <a:latin typeface="Cambria Math"/>
                        </a:rPr>
                        <m:t>𝑓</m:t>
                      </m:r>
                      <m:r>
                        <a:rPr lang="en-US" altLang="ko-KR" sz="1600" b="0" i="1" smtClean="0">
                          <a:latin typeface="Cambria Math"/>
                        </a:rPr>
                        <m:t>=−35.21739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altLang="ko-KR" sz="16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ko-KR" sz="1600" b="0" i="1" smtClean="0">
                              <a:latin typeface="Cambria Math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600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en-US" altLang="ko-KR" sz="1600" b="0" i="1" smtClean="0">
                          <a:latin typeface="Cambria Math"/>
                        </a:rPr>
                        <m:t>=4288.57096</m:t>
                      </m:r>
                    </m:oMath>
                    <m:oMath xmlns:m="http://schemas.openxmlformats.org/officeDocument/2006/math">
                      <m:sSup>
                        <m:sSupPr>
                          <m:ctrlPr>
                            <a:rPr lang="en-US" altLang="ko-KR" sz="1600" b="1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ko-KR" sz="1600" b="1" i="1" smtClean="0">
                              <a:latin typeface="Cambria Math"/>
                            </a:rPr>
                            <m:t>𝑨𝒅𝒋</m:t>
                          </m:r>
                          <m:r>
                            <a:rPr lang="en-US" altLang="ko-KR" sz="1600" b="1" i="1" smtClean="0">
                              <a:latin typeface="Cambria Math"/>
                            </a:rPr>
                            <m:t>. </m:t>
                          </m:r>
                          <m:r>
                            <a:rPr lang="en-US" altLang="ko-KR" sz="1600" b="1" i="1" smtClean="0">
                              <a:latin typeface="Cambria Math"/>
                            </a:rPr>
                            <m:t>𝑹</m:t>
                          </m:r>
                        </m:e>
                        <m:sup>
                          <m:r>
                            <a:rPr lang="en-US" altLang="ko-KR" sz="1600" b="1" i="1" smtClean="0">
                              <a:latin typeface="Cambria Math"/>
                            </a:rPr>
                            <m:t>𝟐</m:t>
                          </m:r>
                        </m:sup>
                      </m:sSup>
                      <m:r>
                        <a:rPr lang="en-US" altLang="ko-KR" sz="1600" b="1" i="1" smtClean="0">
                          <a:latin typeface="Cambria Math"/>
                        </a:rPr>
                        <m:t>=</m:t>
                      </m:r>
                      <m:r>
                        <a:rPr lang="en-US" altLang="ko-KR" sz="1600" b="1" i="1" smtClean="0">
                          <a:latin typeface="Cambria Math"/>
                        </a:rPr>
                        <m:t>𝟎</m:t>
                      </m:r>
                      <m:r>
                        <a:rPr lang="en-US" altLang="ko-KR" sz="1600" b="1" i="1" smtClean="0">
                          <a:latin typeface="Cambria Math"/>
                        </a:rPr>
                        <m:t>.</m:t>
                      </m:r>
                      <m:r>
                        <a:rPr lang="en-US" altLang="ko-KR" sz="1600" b="1" i="1" smtClean="0">
                          <a:latin typeface="Cambria Math"/>
                        </a:rPr>
                        <m:t>𝟗𝟗𝟕</m:t>
                      </m:r>
                    </m:oMath>
                  </m:oMathPara>
                </a14:m>
                <a:endParaRPr lang="ko-KR" altLang="en-US" sz="1600" b="1" dirty="0"/>
              </a:p>
            </p:txBody>
          </p:sp>
        </mc:Choice>
        <mc:Fallback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1137" y="4628375"/>
                <a:ext cx="1758943" cy="2167260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/>
          <p:cNvSpPr txBox="1"/>
          <p:nvPr/>
        </p:nvSpPr>
        <p:spPr>
          <a:xfrm>
            <a:off x="0" y="0"/>
            <a:ext cx="34970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smtClean="0"/>
              <a:t>추가 측정</a:t>
            </a:r>
            <a:r>
              <a:rPr lang="en-US" altLang="ko-KR" sz="1600" b="1" dirty="0" smtClean="0"/>
              <a:t>: </a:t>
            </a:r>
            <a:r>
              <a:rPr lang="en-US" altLang="ko-KR" sz="1600" b="1" dirty="0" smtClean="0"/>
              <a:t>IR</a:t>
            </a:r>
            <a:r>
              <a:rPr lang="en-US" altLang="ko-KR" sz="1600" b="1" dirty="0" smtClean="0"/>
              <a:t> </a:t>
            </a:r>
            <a:r>
              <a:rPr lang="en-US" altLang="ko-KR" sz="1600" b="1" dirty="0" smtClean="0"/>
              <a:t>signal surface fitting</a:t>
            </a:r>
            <a:endParaRPr lang="ko-KR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4149512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81281" y="1515964"/>
            <a:ext cx="5168403" cy="36009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400" b="1" dirty="0" smtClean="0"/>
              <a:t>2. </a:t>
            </a:r>
            <a:r>
              <a:rPr lang="ko-KR" altLang="en-US" sz="2400" b="1" dirty="0" err="1" smtClean="0"/>
              <a:t>광흡수</a:t>
            </a:r>
            <a:r>
              <a:rPr lang="ko-KR" altLang="en-US" sz="2400" b="1" dirty="0" smtClean="0"/>
              <a:t> 분석 농도계</a:t>
            </a:r>
            <a:r>
              <a:rPr lang="en-US" altLang="ko-KR" sz="2400" b="1" dirty="0" smtClean="0"/>
              <a:t>: SC-1</a:t>
            </a:r>
          </a:p>
          <a:p>
            <a:pPr>
              <a:lnSpc>
                <a:spcPct val="200000"/>
              </a:lnSpc>
            </a:pP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     1) Progress table</a:t>
            </a:r>
          </a:p>
          <a:p>
            <a:pPr>
              <a:lnSpc>
                <a:spcPct val="200000"/>
              </a:lnSpc>
            </a:pP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     2) </a:t>
            </a:r>
            <a:r>
              <a:rPr lang="ko-KR" altLang="en-US" dirty="0" err="1">
                <a:solidFill>
                  <a:schemeClr val="bg1">
                    <a:lumMod val="75000"/>
                  </a:schemeClr>
                </a:solidFill>
              </a:rPr>
              <a:t>광흡수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 분석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환경 구성</a:t>
            </a:r>
            <a:endParaRPr lang="en-US" altLang="ko-KR" dirty="0">
              <a:solidFill>
                <a:schemeClr val="bg1">
                  <a:lumMod val="7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     3)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UV/IR 1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차 측정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: NH</a:t>
            </a:r>
            <a:r>
              <a:rPr lang="en-US" altLang="ko-KR" baseline="-25000" dirty="0">
                <a:solidFill>
                  <a:schemeClr val="bg1">
                    <a:lumMod val="75000"/>
                  </a:schemeClr>
                </a:solidFill>
              </a:rPr>
              <a:t>4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OH+H</a:t>
            </a:r>
            <a:r>
              <a:rPr lang="en-US" altLang="ko-KR" baseline="-25000" dirty="0">
                <a:solidFill>
                  <a:schemeClr val="bg1">
                    <a:lumMod val="75000"/>
                  </a:schemeClr>
                </a:solidFill>
              </a:rPr>
              <a:t>2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O</a:t>
            </a:r>
            <a:r>
              <a:rPr lang="en-US" altLang="ko-KR" baseline="-25000" dirty="0">
                <a:solidFill>
                  <a:schemeClr val="bg1">
                    <a:lumMod val="75000"/>
                  </a:schemeClr>
                </a:solidFill>
              </a:rPr>
              <a:t>2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혼합용액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 </a:t>
            </a:r>
          </a:p>
          <a:p>
            <a:pPr>
              <a:lnSpc>
                <a:spcPct val="200000"/>
              </a:lnSpc>
            </a:pP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     4) UV/IR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2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차 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측정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: NH</a:t>
            </a:r>
            <a:r>
              <a:rPr lang="en-US" altLang="ko-KR" baseline="-25000" dirty="0">
                <a:solidFill>
                  <a:schemeClr val="bg1">
                    <a:lumMod val="75000"/>
                  </a:schemeClr>
                </a:solidFill>
              </a:rPr>
              <a:t>4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OH+H</a:t>
            </a:r>
            <a:r>
              <a:rPr lang="en-US" altLang="ko-KR" baseline="-25000" dirty="0">
                <a:solidFill>
                  <a:schemeClr val="bg1">
                    <a:lumMod val="75000"/>
                  </a:schemeClr>
                </a:solidFill>
              </a:rPr>
              <a:t>2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O</a:t>
            </a:r>
            <a:r>
              <a:rPr lang="en-US" altLang="ko-KR" baseline="-25000" dirty="0">
                <a:solidFill>
                  <a:schemeClr val="bg1">
                    <a:lumMod val="75000"/>
                  </a:schemeClr>
                </a:solidFill>
              </a:rPr>
              <a:t>2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혼합용액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 </a:t>
            </a:r>
          </a:p>
          <a:p>
            <a:pPr>
              <a:lnSpc>
                <a:spcPct val="200000"/>
              </a:lnSpc>
            </a:pPr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ko-KR" b="1" dirty="0" smtClean="0"/>
              <a:t>    </a:t>
            </a:r>
            <a:r>
              <a:rPr lang="en-US" altLang="ko-KR" b="1" dirty="0"/>
              <a:t>5)</a:t>
            </a:r>
            <a:r>
              <a:rPr lang="ko-KR" altLang="en-US" b="1" dirty="0"/>
              <a:t> </a:t>
            </a:r>
            <a:r>
              <a:rPr lang="en-US" altLang="ko-KR" b="1" dirty="0"/>
              <a:t>Blind test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5812710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개체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89989974"/>
              </p:ext>
            </p:extLst>
          </p:nvPr>
        </p:nvGraphicFramePr>
        <p:xfrm>
          <a:off x="573059" y="609168"/>
          <a:ext cx="3921125" cy="300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845" name="Graph" r:id="rId3" imgW="3920760" imgH="3000960" progId="Origin95.Graph">
                  <p:embed/>
                </p:oleObj>
              </mc:Choice>
              <mc:Fallback>
                <p:oleObj name="Graph" r:id="rId3" imgW="3920760" imgH="3000960" progId="Origin95.Graph">
                  <p:embed/>
                  <p:pic>
                    <p:nvPicPr>
                      <p:cNvPr id="0" name="개체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3059" y="609168"/>
                        <a:ext cx="3921125" cy="3000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4545302" y="1795138"/>
            <a:ext cx="4471096" cy="1020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/>
              <a:t>→ </a:t>
            </a:r>
            <a:r>
              <a:rPr lang="en-US" altLang="ko-KR" sz="1400" b="1" dirty="0"/>
              <a:t>NH</a:t>
            </a:r>
            <a:r>
              <a:rPr lang="en-US" altLang="ko-KR" sz="1400" b="1" baseline="-25000" dirty="0"/>
              <a:t>4</a:t>
            </a:r>
            <a:r>
              <a:rPr lang="en-US" altLang="ko-KR" sz="1400" b="1" dirty="0"/>
              <a:t>OH 1.02 ± 0.2 </a:t>
            </a:r>
            <a:r>
              <a:rPr lang="en-US" altLang="ko-KR" sz="1400" b="1" dirty="0" err="1"/>
              <a:t>wt</a:t>
            </a:r>
            <a:r>
              <a:rPr lang="en-US" altLang="ko-KR" sz="1400" b="1" dirty="0"/>
              <a:t>% (0.83 ~ 1.23 </a:t>
            </a:r>
            <a:r>
              <a:rPr lang="en-US" altLang="ko-KR" sz="1400" b="1" dirty="0" err="1"/>
              <a:t>wt</a:t>
            </a:r>
            <a:r>
              <a:rPr lang="en-US" altLang="ko-KR" sz="1400" b="1" dirty="0"/>
              <a:t>%), </a:t>
            </a:r>
            <a:br>
              <a:rPr lang="en-US" altLang="ko-KR" sz="1400" b="1" dirty="0"/>
            </a:br>
            <a:r>
              <a:rPr lang="en-US" altLang="ko-KR" sz="1400" b="1" dirty="0"/>
              <a:t>    H</a:t>
            </a:r>
            <a:r>
              <a:rPr lang="en-US" altLang="ko-KR" sz="1400" b="1" baseline="-25000" dirty="0"/>
              <a:t>2</a:t>
            </a:r>
            <a:r>
              <a:rPr lang="en-US" altLang="ko-KR" sz="1400" b="1" dirty="0"/>
              <a:t>O</a:t>
            </a:r>
            <a:r>
              <a:rPr lang="en-US" altLang="ko-KR" sz="1400" b="1" baseline="-25000" dirty="0"/>
              <a:t>2</a:t>
            </a:r>
            <a:r>
              <a:rPr lang="en-US" altLang="ko-KR" sz="1400" b="1" dirty="0"/>
              <a:t> 5.43 ± 0.3 </a:t>
            </a:r>
            <a:r>
              <a:rPr lang="en-US" altLang="ko-KR" sz="1400" b="1" dirty="0" err="1"/>
              <a:t>wt</a:t>
            </a:r>
            <a:r>
              <a:rPr lang="en-US" altLang="ko-KR" sz="1400" b="1" dirty="0"/>
              <a:t>% (5.13 ~ 5.73 </a:t>
            </a:r>
            <a:r>
              <a:rPr lang="en-US" altLang="ko-KR" sz="1400" b="1" dirty="0" err="1"/>
              <a:t>wt</a:t>
            </a:r>
            <a:r>
              <a:rPr lang="en-US" altLang="ko-KR" sz="1400" b="1" dirty="0"/>
              <a:t>%) </a:t>
            </a:r>
            <a:r>
              <a:rPr lang="ko-KR" altLang="en-US" sz="1400" b="1" dirty="0"/>
              <a:t>내에서 </a:t>
            </a:r>
            <a:r>
              <a:rPr lang="en-US" altLang="ko-KR" sz="1400" b="1" dirty="0"/>
              <a:t/>
            </a:r>
            <a:br>
              <a:rPr lang="en-US" altLang="ko-KR" sz="1400" b="1" dirty="0"/>
            </a:br>
            <a:r>
              <a:rPr lang="en-US" altLang="ko-KR" sz="1400" b="1" dirty="0"/>
              <a:t>    </a:t>
            </a:r>
            <a:r>
              <a:rPr lang="ko-KR" altLang="en-US" sz="1400" b="1" dirty="0">
                <a:solidFill>
                  <a:srgbClr val="0000FF"/>
                </a:solidFill>
              </a:rPr>
              <a:t>임의로 농도 선정하여 </a:t>
            </a:r>
            <a:r>
              <a:rPr lang="en-US" altLang="ko-KR" sz="1400" b="1" dirty="0">
                <a:solidFill>
                  <a:srgbClr val="0000FF"/>
                </a:solidFill>
              </a:rPr>
              <a:t>5</a:t>
            </a:r>
            <a:r>
              <a:rPr lang="ko-KR" altLang="en-US" sz="1400" b="1" dirty="0">
                <a:solidFill>
                  <a:srgbClr val="0000FF"/>
                </a:solidFill>
              </a:rPr>
              <a:t>종 </a:t>
            </a:r>
            <a:r>
              <a:rPr lang="en-US" altLang="ko-KR" sz="1400" b="1" dirty="0">
                <a:solidFill>
                  <a:srgbClr val="0000FF"/>
                </a:solidFill>
              </a:rPr>
              <a:t>3</a:t>
            </a:r>
            <a:r>
              <a:rPr lang="ko-KR" altLang="en-US" sz="1400" b="1" dirty="0">
                <a:solidFill>
                  <a:srgbClr val="0000FF"/>
                </a:solidFill>
              </a:rPr>
              <a:t>회 반복 측정 </a:t>
            </a:r>
            <a:r>
              <a:rPr lang="ko-KR" altLang="en-US" sz="1400" b="1" dirty="0"/>
              <a:t>진행</a:t>
            </a:r>
            <a:endParaRPr lang="en-US" altLang="ko-KR" sz="1400" b="1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3695201"/>
              </p:ext>
            </p:extLst>
          </p:nvPr>
        </p:nvGraphicFramePr>
        <p:xfrm>
          <a:off x="179845" y="3983182"/>
          <a:ext cx="8784310" cy="242632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348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23641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236418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236418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236418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  <a:gridCol w="20828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1197779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1197779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</a:tblGrid>
              <a:tr h="346618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No.</a:t>
                      </a:r>
                      <a:endParaRPr lang="ko-KR" altLang="en-US" sz="12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V/V</a:t>
                      </a:r>
                      <a:r>
                        <a:rPr lang="en-US" altLang="ko-KR" sz="1200" b="1" baseline="0" dirty="0"/>
                        <a:t> ratio</a:t>
                      </a:r>
                      <a:endParaRPr lang="ko-KR" altLang="en-US" sz="12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Concentration (</a:t>
                      </a:r>
                      <a:r>
                        <a:rPr lang="en-US" altLang="ko-KR" sz="1200" b="1" dirty="0" err="1"/>
                        <a:t>wt</a:t>
                      </a:r>
                      <a:r>
                        <a:rPr lang="en-US" altLang="ko-KR" sz="1200" b="1" dirty="0"/>
                        <a:t>%)</a:t>
                      </a:r>
                      <a:endParaRPr lang="ko-KR" altLang="en-US" sz="12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4661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NH</a:t>
                      </a:r>
                      <a:r>
                        <a:rPr lang="en-US" altLang="ko-KR" sz="1200" b="1" baseline="-25000" dirty="0"/>
                        <a:t>4</a:t>
                      </a:r>
                      <a:r>
                        <a:rPr lang="en-US" altLang="ko-KR" sz="1200" b="1" dirty="0"/>
                        <a:t>OH (mL)</a:t>
                      </a:r>
                      <a:endParaRPr lang="ko-KR" altLang="en-US" sz="12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H</a:t>
                      </a:r>
                      <a:r>
                        <a:rPr lang="en-US" altLang="ko-KR" sz="1200" b="1" baseline="-25000" dirty="0"/>
                        <a:t>2</a:t>
                      </a:r>
                      <a:r>
                        <a:rPr lang="en-US" altLang="ko-KR" sz="1200" b="1" dirty="0"/>
                        <a:t>O</a:t>
                      </a:r>
                      <a:r>
                        <a:rPr lang="en-US" altLang="ko-KR" sz="1200" b="1" baseline="-25000" dirty="0"/>
                        <a:t>2</a:t>
                      </a:r>
                      <a:r>
                        <a:rPr lang="en-US" altLang="ko-KR" sz="1200" b="1" baseline="0" dirty="0"/>
                        <a:t> (mL)</a:t>
                      </a:r>
                      <a:endParaRPr lang="ko-KR" altLang="en-US" sz="1200" b="1" baseline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DIW (mL)</a:t>
                      </a:r>
                      <a:endParaRPr lang="ko-KR" altLang="en-US" sz="12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Total (mL)</a:t>
                      </a:r>
                      <a:endParaRPr lang="ko-KR" altLang="en-US" sz="12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NH</a:t>
                      </a:r>
                      <a:r>
                        <a:rPr lang="en-US" altLang="ko-KR" sz="1200" b="1" baseline="-25000" dirty="0"/>
                        <a:t>4</a:t>
                      </a:r>
                      <a:r>
                        <a:rPr lang="en-US" altLang="ko-KR" sz="1200" b="1" dirty="0"/>
                        <a:t>OH</a:t>
                      </a:r>
                      <a:endParaRPr lang="ko-KR" altLang="en-US" sz="12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H</a:t>
                      </a:r>
                      <a:r>
                        <a:rPr lang="en-US" altLang="ko-KR" sz="1200" b="1" baseline="-25000" dirty="0"/>
                        <a:t>2</a:t>
                      </a:r>
                      <a:r>
                        <a:rPr lang="en-US" altLang="ko-KR" sz="1200" b="1" dirty="0"/>
                        <a:t>O</a:t>
                      </a:r>
                      <a:r>
                        <a:rPr lang="en-US" altLang="ko-KR" sz="1200" b="1" baseline="-25000" dirty="0"/>
                        <a:t>2</a:t>
                      </a:r>
                      <a:endParaRPr lang="ko-KR" altLang="en-US" sz="1200" b="1" baseline="-250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466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Blind-A</a:t>
                      </a:r>
                      <a:endParaRPr lang="ko-KR" altLang="en-US" sz="12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4.00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17.00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79.00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100.00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0.890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5.578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466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Blind-B</a:t>
                      </a:r>
                      <a:endParaRPr lang="ko-KR" altLang="en-US" sz="12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5.40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18.00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80.00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103.40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1.163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5.716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466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Blind-C</a:t>
                      </a:r>
                      <a:endParaRPr lang="ko-KR" altLang="en-US" sz="12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4.50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16.00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80.00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100.50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0.998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5.233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3466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Blind-D</a:t>
                      </a:r>
                      <a:endParaRPr lang="ko-KR" altLang="en-US" sz="12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4.71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16.83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80.27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101.81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1.030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5.430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3466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Blind-E</a:t>
                      </a:r>
                      <a:endParaRPr lang="ko-KR" altLang="en-US" sz="12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5.60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16.00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81.00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102.60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1.218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5.132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0" y="0"/>
            <a:ext cx="20496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/>
              <a:t>2</a:t>
            </a:r>
            <a:r>
              <a:rPr lang="ko-KR" altLang="en-US" sz="1600" b="1" dirty="0" smtClean="0"/>
              <a:t>차 측정</a:t>
            </a:r>
            <a:r>
              <a:rPr lang="en-US" altLang="ko-KR" sz="1600" b="1" dirty="0" smtClean="0"/>
              <a:t>: </a:t>
            </a:r>
            <a:r>
              <a:rPr lang="en-US" altLang="ko-KR" sz="1600" b="1" dirty="0" smtClean="0"/>
              <a:t>Blind test</a:t>
            </a:r>
            <a:endParaRPr lang="ko-KR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3404531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4024778"/>
              </p:ext>
            </p:extLst>
          </p:nvPr>
        </p:nvGraphicFramePr>
        <p:xfrm>
          <a:off x="216070" y="477943"/>
          <a:ext cx="8744402" cy="40738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0208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902082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  <a:gridCol w="111795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117954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229998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1118583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1118583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1118583">
                  <a:extLst>
                    <a:ext uri="{9D8B030D-6E8A-4147-A177-3AD203B41FA5}">
                      <a16:colId xmlns="" xmlns:a16="http://schemas.microsoft.com/office/drawing/2014/main" val="20010"/>
                    </a:ext>
                  </a:extLst>
                </a:gridCol>
                <a:gridCol w="1118583">
                  <a:extLst>
                    <a:ext uri="{9D8B030D-6E8A-4147-A177-3AD203B41FA5}">
                      <a16:colId xmlns="" xmlns:a16="http://schemas.microsoft.com/office/drawing/2014/main" val="20011"/>
                    </a:ext>
                  </a:extLst>
                </a:gridCol>
              </a:tblGrid>
              <a:tr h="232105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Group</a:t>
                      </a:r>
                      <a:endParaRPr lang="ko-KR" altLang="en-US" sz="1100" b="1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No.</a:t>
                      </a:r>
                      <a:endParaRPr lang="ko-KR" altLang="en-US" sz="1100" b="1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Actual conc. (</a:t>
                      </a:r>
                      <a:r>
                        <a:rPr lang="en-US" altLang="ko-KR" sz="1100" b="1" dirty="0" err="1">
                          <a:solidFill>
                            <a:schemeClr val="tx1"/>
                          </a:solidFill>
                        </a:rPr>
                        <a:t>wt</a:t>
                      </a:r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%)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Cal. conc. (</a:t>
                      </a:r>
                      <a:r>
                        <a:rPr lang="en-US" altLang="ko-KR" sz="1100" b="1" dirty="0" err="1">
                          <a:solidFill>
                            <a:schemeClr val="tx1"/>
                          </a:solidFill>
                        </a:rPr>
                        <a:t>wt</a:t>
                      </a:r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%)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Error (%p)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3210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NH</a:t>
                      </a:r>
                      <a:r>
                        <a:rPr lang="en-US" altLang="ko-KR" sz="1100" b="1" baseline="-25000" dirty="0">
                          <a:solidFill>
                            <a:schemeClr val="tx1"/>
                          </a:solidFill>
                        </a:rPr>
                        <a:t>4</a:t>
                      </a:r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OH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baseline="0" dirty="0">
                          <a:solidFill>
                            <a:schemeClr val="tx1"/>
                          </a:solidFill>
                        </a:rPr>
                        <a:t>H</a:t>
                      </a:r>
                      <a:r>
                        <a:rPr lang="en-US" altLang="ko-KR" sz="1100" b="1" baseline="-25000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en-US" altLang="ko-KR" sz="1100" b="1" baseline="0" dirty="0">
                          <a:solidFill>
                            <a:schemeClr val="tx1"/>
                          </a:solidFill>
                        </a:rPr>
                        <a:t>O</a:t>
                      </a:r>
                      <a:r>
                        <a:rPr lang="en-US" altLang="ko-KR" sz="1100" b="1" baseline="-250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100" b="1" baseline="-250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NH</a:t>
                      </a:r>
                      <a:r>
                        <a:rPr lang="en-US" altLang="ko-KR" sz="1100" b="1" baseline="-25000" dirty="0">
                          <a:solidFill>
                            <a:schemeClr val="tx1"/>
                          </a:solidFill>
                        </a:rPr>
                        <a:t>4</a:t>
                      </a:r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OH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baseline="0" dirty="0">
                          <a:solidFill>
                            <a:schemeClr val="tx1"/>
                          </a:solidFill>
                        </a:rPr>
                        <a:t>H</a:t>
                      </a:r>
                      <a:r>
                        <a:rPr lang="en-US" altLang="ko-KR" sz="1100" b="1" baseline="-25000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en-US" altLang="ko-KR" sz="1100" b="1" baseline="0" dirty="0">
                          <a:solidFill>
                            <a:schemeClr val="tx1"/>
                          </a:solidFill>
                        </a:rPr>
                        <a:t>O</a:t>
                      </a:r>
                      <a:r>
                        <a:rPr lang="en-US" altLang="ko-KR" sz="1100" b="1" baseline="-250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100" b="1" baseline="-250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NH</a:t>
                      </a:r>
                      <a:r>
                        <a:rPr lang="en-US" altLang="ko-KR" sz="1100" b="1" baseline="-25000" dirty="0">
                          <a:solidFill>
                            <a:schemeClr val="tx1"/>
                          </a:solidFill>
                        </a:rPr>
                        <a:t>4</a:t>
                      </a:r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OH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baseline="0" dirty="0">
                          <a:solidFill>
                            <a:schemeClr val="tx1"/>
                          </a:solidFill>
                        </a:rPr>
                        <a:t>H</a:t>
                      </a:r>
                      <a:r>
                        <a:rPr lang="en-US" altLang="ko-KR" sz="1100" b="1" baseline="-25000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en-US" altLang="ko-KR" sz="1100" b="1" baseline="0" dirty="0">
                          <a:solidFill>
                            <a:schemeClr val="tx1"/>
                          </a:solidFill>
                        </a:rPr>
                        <a:t>O</a:t>
                      </a:r>
                      <a:r>
                        <a:rPr lang="en-US" altLang="ko-KR" sz="1100" b="1" baseline="-250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100" b="1" baseline="-250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32105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Blind A</a:t>
                      </a:r>
                      <a:endParaRPr lang="ko-KR" altLang="en-US" sz="1100" b="1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/>
                        <a:t>A-1</a:t>
                      </a:r>
                      <a:endParaRPr lang="ko-KR" altLang="en-US" sz="1100" b="0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0.890</a:t>
                      </a:r>
                      <a:endParaRPr lang="en-US" altLang="ko-KR" sz="1100" b="0" i="0" u="none" strike="noStrike" dirty="0">
                        <a:solidFill>
                          <a:schemeClr val="tx1"/>
                        </a:solidFill>
                        <a:effectLst/>
                        <a:latin typeface="맑은 고딕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5.578</a:t>
                      </a:r>
                      <a:endParaRPr lang="en-US" altLang="ko-KR" sz="1100" b="0" i="0" u="none" strike="noStrike" dirty="0">
                        <a:solidFill>
                          <a:schemeClr val="tx1"/>
                        </a:solidFill>
                        <a:effectLst/>
                        <a:latin typeface="맑은 고딕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0.973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5.460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/>
                        </a:rPr>
                        <a:t>0.083%p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/>
                        </a:rPr>
                        <a:t>-0.118%p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3210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/>
                        <a:t>A-2</a:t>
                      </a:r>
                      <a:endParaRPr lang="ko-KR" altLang="en-US" sz="1100" b="0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dirty="0">
                        <a:solidFill>
                          <a:schemeClr val="tx1"/>
                        </a:solidFill>
                        <a:effectLst/>
                        <a:latin typeface="맑은 고딕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dirty="0">
                        <a:solidFill>
                          <a:schemeClr val="tx1"/>
                        </a:solidFill>
                        <a:effectLst/>
                        <a:latin typeface="맑은 고딕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0.919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5.359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0.029%p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/>
                        </a:rPr>
                        <a:t>-0.219%p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3210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/>
                        <a:t>A-3</a:t>
                      </a:r>
                      <a:endParaRPr lang="ko-KR" altLang="en-US" sz="1100" b="0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dirty="0">
                        <a:solidFill>
                          <a:schemeClr val="tx1"/>
                        </a:solidFill>
                        <a:effectLst/>
                        <a:latin typeface="맑은 고딕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dirty="0">
                        <a:solidFill>
                          <a:schemeClr val="tx1"/>
                        </a:solidFill>
                        <a:effectLst/>
                        <a:latin typeface="맑은 고딕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1.018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5.299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/>
                        </a:rPr>
                        <a:t>0.128%p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/>
                        </a:rPr>
                        <a:t>-0.279%p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32105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Blind B</a:t>
                      </a:r>
                      <a:endParaRPr lang="ko-KR" altLang="en-US" sz="1100" b="1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/>
                        <a:t>B-1</a:t>
                      </a:r>
                      <a:endParaRPr lang="ko-KR" altLang="en-US" sz="1100" b="0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1.163</a:t>
                      </a:r>
                      <a:endParaRPr lang="en-US" altLang="ko-KR" sz="1100" b="0" i="0" u="none" strike="noStrike" dirty="0">
                        <a:solidFill>
                          <a:schemeClr val="tx1"/>
                        </a:solidFill>
                        <a:effectLst/>
                        <a:latin typeface="맑은 고딕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5.716</a:t>
                      </a:r>
                      <a:endParaRPr lang="en-US" altLang="ko-KR" sz="1100" b="0" i="0" u="none" strike="noStrike" dirty="0">
                        <a:solidFill>
                          <a:schemeClr val="tx1"/>
                        </a:solidFill>
                        <a:effectLst/>
                        <a:latin typeface="맑은 고딕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1.136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5.522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-0.027%p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/>
                        </a:rPr>
                        <a:t>-0.194%p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23210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/>
                        <a:t>B-2</a:t>
                      </a:r>
                      <a:endParaRPr lang="ko-KR" altLang="en-US" sz="1100" b="0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1.245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5.489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/>
                        </a:rPr>
                        <a:t>0.082%p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/>
                        </a:rPr>
                        <a:t>-0.227%p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23210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/>
                        <a:t>B-3</a:t>
                      </a:r>
                      <a:endParaRPr lang="ko-KR" altLang="en-US" sz="1100" b="0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1.222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5.507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/>
                        </a:rPr>
                        <a:t>0.059%p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/>
                        </a:rPr>
                        <a:t>-0.209%p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11"/>
                  </a:ext>
                </a:extLst>
              </a:tr>
              <a:tr h="232105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Blind C</a:t>
                      </a:r>
                      <a:endParaRPr lang="ko-KR" altLang="en-US" sz="1100" b="1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/>
                        <a:t>C-1</a:t>
                      </a:r>
                      <a:endParaRPr lang="ko-KR" altLang="en-US" sz="1100" b="0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0.998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5.233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1.041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5.084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0.043%p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/>
                        </a:rPr>
                        <a:t>-0.149%p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12"/>
                  </a:ext>
                </a:extLst>
              </a:tr>
              <a:tr h="23210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/>
                        <a:t>C-2</a:t>
                      </a:r>
                      <a:endParaRPr lang="ko-KR" altLang="en-US" sz="1100" b="0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1.040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4.963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0.042%p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/>
                        </a:rPr>
                        <a:t>-0.270%p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13"/>
                  </a:ext>
                </a:extLst>
              </a:tr>
              <a:tr h="23210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/>
                        <a:t>C-3</a:t>
                      </a:r>
                      <a:endParaRPr lang="ko-KR" altLang="en-US" sz="1100" b="0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1.029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5.116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0.031%p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/>
                        </a:rPr>
                        <a:t>-0.117%p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16"/>
                  </a:ext>
                </a:extLst>
              </a:tr>
              <a:tr h="232105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Blind D</a:t>
                      </a:r>
                      <a:endParaRPr lang="ko-KR" altLang="en-US" sz="1100" b="1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/>
                        <a:t>D-1</a:t>
                      </a:r>
                      <a:endParaRPr lang="ko-KR" altLang="en-US" sz="1100" b="0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1.030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5.430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1.071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5.185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0.041%p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/>
                        </a:rPr>
                        <a:t>-0.245%p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17"/>
                  </a:ext>
                </a:extLst>
              </a:tr>
              <a:tr h="23210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/>
                        <a:t>D-2</a:t>
                      </a:r>
                      <a:endParaRPr lang="ko-KR" altLang="en-US" sz="1100" b="0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1.071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5.213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0.041%p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/>
                        </a:rPr>
                        <a:t>-0.217%p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18"/>
                  </a:ext>
                </a:extLst>
              </a:tr>
              <a:tr h="23210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/>
                        <a:t>D-3</a:t>
                      </a:r>
                      <a:endParaRPr lang="ko-KR" altLang="en-US" sz="1100" b="0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1.034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5.247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0.004%p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/>
                        </a:rPr>
                        <a:t>-0.183%p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21"/>
                  </a:ext>
                </a:extLst>
              </a:tr>
              <a:tr h="232105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Blind E</a:t>
                      </a:r>
                      <a:endParaRPr lang="ko-KR" altLang="en-US" sz="1100" b="1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/>
                        <a:t>E-1</a:t>
                      </a:r>
                      <a:endParaRPr lang="ko-KR" altLang="en-US" sz="1100" b="0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1.218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5.132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1.235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4.725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0.017%p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/>
                        </a:rPr>
                        <a:t>-0.407%p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22"/>
                  </a:ext>
                </a:extLst>
              </a:tr>
              <a:tr h="23210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/>
                        <a:t>E-2</a:t>
                      </a:r>
                      <a:endParaRPr lang="ko-KR" altLang="en-US" sz="1100" b="0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1.204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5.059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-0.014%p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-0.073%p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23"/>
                  </a:ext>
                </a:extLst>
              </a:tr>
              <a:tr h="23210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/>
                        <a:t>E-3</a:t>
                      </a:r>
                      <a:endParaRPr lang="ko-KR" altLang="en-US" sz="1100" b="0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1.160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4.919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/>
                        </a:rPr>
                        <a:t>-0.058%p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/>
                        </a:rPr>
                        <a:t>-0.213%p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26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176621" y="4820763"/>
            <a:ext cx="8790758" cy="14619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ko-KR" sz="1400" b="1" dirty="0" smtClean="0"/>
              <a:t>※ Horiba spec. </a:t>
            </a:r>
            <a:r>
              <a:rPr lang="ko-KR" altLang="en-US" sz="1400" b="1" dirty="0" smtClean="0"/>
              <a:t>기준</a:t>
            </a:r>
            <a:r>
              <a:rPr lang="en-US" altLang="ko-KR" sz="1400" b="1" dirty="0" smtClean="0"/>
              <a:t>: NH</a:t>
            </a:r>
            <a:r>
              <a:rPr lang="en-US" altLang="ko-KR" sz="1400" b="1" baseline="-25000" dirty="0" smtClean="0"/>
              <a:t>4</a:t>
            </a:r>
            <a:r>
              <a:rPr lang="en-US" altLang="ko-KR" sz="1400" b="1" dirty="0" smtClean="0"/>
              <a:t>OH ± 0.05 </a:t>
            </a:r>
            <a:r>
              <a:rPr lang="en-US" altLang="ko-KR" sz="1400" b="1" dirty="0" err="1" smtClean="0"/>
              <a:t>wt</a:t>
            </a:r>
            <a:r>
              <a:rPr lang="en-US" altLang="ko-KR" sz="1400" b="1" dirty="0" smtClean="0"/>
              <a:t>%, H</a:t>
            </a:r>
            <a:r>
              <a:rPr lang="en-US" altLang="ko-KR" sz="1400" b="1" baseline="-25000" dirty="0" smtClean="0"/>
              <a:t>2</a:t>
            </a:r>
            <a:r>
              <a:rPr lang="en-US" altLang="ko-KR" sz="1400" b="1" dirty="0" smtClean="0"/>
              <a:t>O</a:t>
            </a:r>
            <a:r>
              <a:rPr lang="en-US" altLang="ko-KR" sz="1400" b="1" baseline="-25000" dirty="0" smtClean="0"/>
              <a:t>2</a:t>
            </a:r>
            <a:r>
              <a:rPr lang="en-US" altLang="ko-KR" sz="1400" b="1" dirty="0" smtClean="0"/>
              <a:t> ± 0.1 </a:t>
            </a:r>
            <a:r>
              <a:rPr lang="en-US" altLang="ko-KR" sz="1400" b="1" dirty="0" err="1" smtClean="0"/>
              <a:t>wt</a:t>
            </a:r>
            <a:r>
              <a:rPr lang="en-US" altLang="ko-KR" sz="1400" b="1" dirty="0" smtClean="0"/>
              <a:t>%</a:t>
            </a:r>
            <a:endParaRPr lang="en-US" altLang="ko-KR" sz="1400" b="1" dirty="0" smtClean="0"/>
          </a:p>
          <a:p>
            <a:pPr>
              <a:lnSpc>
                <a:spcPct val="150000"/>
              </a:lnSpc>
            </a:pPr>
            <a:r>
              <a:rPr lang="ko-KR" altLang="en-US" sz="1400" b="1" dirty="0" smtClean="0"/>
              <a:t>→ </a:t>
            </a:r>
            <a:r>
              <a:rPr lang="en-US" altLang="ko-KR" sz="1400" b="1" dirty="0"/>
              <a:t>Surface fitting</a:t>
            </a:r>
            <a:r>
              <a:rPr lang="ko-KR" altLang="en-US" sz="1400" b="1" dirty="0"/>
              <a:t>을 위한 </a:t>
            </a:r>
            <a:r>
              <a:rPr lang="en-US" altLang="ko-KR" sz="1400" b="1" dirty="0"/>
              <a:t>25 point </a:t>
            </a:r>
            <a:r>
              <a:rPr lang="ko-KR" altLang="en-US" sz="1400" b="1" dirty="0"/>
              <a:t>측정에 사용된 </a:t>
            </a:r>
            <a:r>
              <a:rPr lang="en-US" altLang="ko-KR" sz="1400" b="1" dirty="0"/>
              <a:t>SC-1 </a:t>
            </a:r>
            <a:r>
              <a:rPr lang="ko-KR" altLang="en-US" sz="1400" b="1" dirty="0"/>
              <a:t>용액의 농도가 정확하지 않은 점과</a:t>
            </a:r>
            <a:r>
              <a:rPr lang="en-US" altLang="ko-KR" sz="1400" b="1" dirty="0"/>
              <a:t>,</a:t>
            </a:r>
            <a:r>
              <a:rPr lang="ko-KR" altLang="en-US" sz="1400" b="1" dirty="0"/>
              <a:t> 이를 해결하기 </a:t>
            </a:r>
            <a:r>
              <a:rPr lang="en-US" altLang="ko-KR" sz="1400" b="1" dirty="0"/>
              <a:t/>
            </a:r>
            <a:br>
              <a:rPr lang="en-US" altLang="ko-KR" sz="1400" b="1" dirty="0"/>
            </a:br>
            <a:r>
              <a:rPr lang="en-US" altLang="ko-KR" sz="1400" b="1" dirty="0"/>
              <a:t>   </a:t>
            </a:r>
            <a:r>
              <a:rPr lang="ko-KR" altLang="en-US" sz="1400" b="1" dirty="0"/>
              <a:t>위해 별도의 </a:t>
            </a:r>
            <a:r>
              <a:rPr lang="en-US" altLang="ko-KR" sz="1400" b="1" dirty="0"/>
              <a:t>fitting</a:t>
            </a:r>
            <a:r>
              <a:rPr lang="ko-KR" altLang="en-US" sz="1400" b="1" dirty="0"/>
              <a:t>을 사용한 점을 감안하더라도 </a:t>
            </a:r>
            <a:r>
              <a:rPr lang="en-US" altLang="ko-KR" sz="1400" b="1" dirty="0"/>
              <a:t>UV: exponential fitting, IR: polynomial fitting</a:t>
            </a:r>
            <a:r>
              <a:rPr lang="ko-KR" altLang="en-US" sz="1400" b="1" dirty="0"/>
              <a:t>으로써</a:t>
            </a:r>
            <a:r>
              <a:rPr lang="en-US" altLang="ko-KR" sz="1400" b="1" dirty="0"/>
              <a:t/>
            </a:r>
            <a:br>
              <a:rPr lang="en-US" altLang="ko-KR" sz="1400" b="1" dirty="0"/>
            </a:br>
            <a:r>
              <a:rPr lang="en-US" altLang="ko-KR" sz="1400" b="1" dirty="0"/>
              <a:t>   NH</a:t>
            </a:r>
            <a:r>
              <a:rPr lang="en-US" altLang="ko-KR" sz="1400" b="1" baseline="-25000" dirty="0"/>
              <a:t>4</a:t>
            </a:r>
            <a:r>
              <a:rPr lang="en-US" altLang="ko-KR" sz="1400" b="1" dirty="0"/>
              <a:t>OH </a:t>
            </a:r>
            <a:r>
              <a:rPr lang="ko-KR" altLang="en-US" sz="1400" b="1" dirty="0"/>
              <a:t>및 </a:t>
            </a:r>
            <a:r>
              <a:rPr lang="en-US" altLang="ko-KR" sz="1400" b="1" dirty="0"/>
              <a:t>H</a:t>
            </a:r>
            <a:r>
              <a:rPr lang="en-US" altLang="ko-KR" sz="1400" b="1" baseline="-25000" dirty="0"/>
              <a:t>2</a:t>
            </a:r>
            <a:r>
              <a:rPr lang="en-US" altLang="ko-KR" sz="1400" b="1" dirty="0"/>
              <a:t>O</a:t>
            </a:r>
            <a:r>
              <a:rPr lang="en-US" altLang="ko-KR" sz="1400" b="1" baseline="-25000" dirty="0"/>
              <a:t>2</a:t>
            </a:r>
            <a:r>
              <a:rPr lang="ko-KR" altLang="en-US" sz="1400" b="1" dirty="0"/>
              <a:t>의 농도를 결정할 수 있을 것으로 판단됨</a:t>
            </a:r>
            <a:r>
              <a:rPr lang="en-US" altLang="ko-KR" sz="1400" b="1" dirty="0"/>
              <a:t>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0"/>
            <a:ext cx="30146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/>
              <a:t>2</a:t>
            </a:r>
            <a:r>
              <a:rPr lang="ko-KR" altLang="en-US" sz="1600" b="1" dirty="0" smtClean="0"/>
              <a:t>차 측정</a:t>
            </a:r>
            <a:r>
              <a:rPr lang="en-US" altLang="ko-KR" sz="1600" b="1" dirty="0" smtClean="0"/>
              <a:t>: </a:t>
            </a:r>
            <a:r>
              <a:rPr lang="en-US" altLang="ko-KR" sz="1600" b="1" dirty="0" smtClean="0"/>
              <a:t>Blind test </a:t>
            </a:r>
            <a:r>
              <a:rPr lang="ko-KR" altLang="en-US" sz="1600" b="1" dirty="0" smtClean="0"/>
              <a:t>결과 정리</a:t>
            </a:r>
            <a:endParaRPr lang="ko-KR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40176999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981281" y="2681743"/>
            <a:ext cx="25074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400" b="1" dirty="0" smtClean="0"/>
              <a:t>3. </a:t>
            </a:r>
            <a:r>
              <a:rPr lang="ko-KR" altLang="en-US" sz="2400" b="1" dirty="0" smtClean="0"/>
              <a:t>최</a:t>
            </a:r>
            <a:r>
              <a:rPr lang="ko-KR" altLang="en-US" sz="2400" b="1" dirty="0"/>
              <a:t>종</a:t>
            </a:r>
            <a:r>
              <a:rPr lang="ko-KR" altLang="en-US" sz="2400" b="1" dirty="0" smtClean="0"/>
              <a:t>보고</a:t>
            </a:r>
            <a:r>
              <a:rPr lang="en-US" altLang="ko-KR" sz="2400" b="1" dirty="0" smtClean="0"/>
              <a:t> </a:t>
            </a:r>
            <a:r>
              <a:rPr lang="ko-KR" altLang="en-US" sz="2400" b="1" dirty="0" smtClean="0"/>
              <a:t>결론</a:t>
            </a:r>
            <a:endParaRPr lang="en-US" altLang="ko-KR" b="1" dirty="0" smtClean="0"/>
          </a:p>
        </p:txBody>
      </p:sp>
    </p:spTree>
    <p:extLst>
      <p:ext uri="{BB962C8B-B14F-4D97-AF65-F5344CB8AC3E}">
        <p14:creationId xmlns:p14="http://schemas.microsoft.com/office/powerpoint/2010/main" val="1530968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최</a:t>
            </a:r>
            <a:r>
              <a:rPr lang="ko-KR" altLang="en-US" b="1" dirty="0"/>
              <a:t>종</a:t>
            </a:r>
            <a:r>
              <a:rPr lang="ko-KR" altLang="en-US" b="1" dirty="0" smtClean="0"/>
              <a:t>보고 </a:t>
            </a:r>
            <a:r>
              <a:rPr lang="ko-KR" altLang="en-US" b="1" dirty="0" smtClean="0"/>
              <a:t>결론</a:t>
            </a:r>
            <a:endParaRPr lang="ko-KR" altLang="en-US" b="1" dirty="0"/>
          </a:p>
        </p:txBody>
      </p:sp>
      <p:sp>
        <p:nvSpPr>
          <p:cNvPr id="3" name="TextBox 2"/>
          <p:cNvSpPr txBox="1"/>
          <p:nvPr/>
        </p:nvSpPr>
        <p:spPr>
          <a:xfrm>
            <a:off x="452846" y="692331"/>
            <a:ext cx="7186583" cy="45858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ko-KR" sz="1400" b="1" dirty="0" smtClean="0"/>
              <a:t>1. </a:t>
            </a:r>
            <a:r>
              <a:rPr lang="ko-KR" altLang="en-US" sz="1400" b="1" dirty="0" smtClean="0"/>
              <a:t>전도도 </a:t>
            </a:r>
            <a:r>
              <a:rPr lang="ko-KR" altLang="en-US" sz="1400" b="1" dirty="0" smtClean="0"/>
              <a:t>측정 농도계 </a:t>
            </a:r>
            <a:r>
              <a:rPr lang="en-US" altLang="ko-KR" sz="1400" b="1" dirty="0" smtClean="0"/>
              <a:t>(</a:t>
            </a:r>
            <a:r>
              <a:rPr lang="ko-KR" altLang="en-US" sz="1400" b="1" dirty="0" smtClean="0"/>
              <a:t>완료</a:t>
            </a:r>
            <a:r>
              <a:rPr lang="en-US" altLang="ko-KR" sz="1400" b="1" dirty="0" smtClean="0"/>
              <a:t>)</a:t>
            </a:r>
            <a:br>
              <a:rPr lang="en-US" altLang="ko-KR" sz="1400" b="1" dirty="0" smtClean="0"/>
            </a:br>
            <a:r>
              <a:rPr lang="en-US" altLang="ko-KR" sz="1400" b="1" dirty="0" smtClean="0"/>
              <a:t>   </a:t>
            </a:r>
            <a:r>
              <a:rPr lang="en-US" altLang="ko-KR" sz="1400" b="1" dirty="0" smtClean="0"/>
              <a:t>: </a:t>
            </a:r>
            <a:r>
              <a:rPr lang="ko-KR" altLang="en-US" sz="1400" b="1" dirty="0" smtClean="0"/>
              <a:t>추가 요청한 </a:t>
            </a:r>
            <a:r>
              <a:rPr lang="en-US" altLang="ko-KR" sz="1400" b="1" dirty="0" smtClean="0"/>
              <a:t>DHF/NH</a:t>
            </a:r>
            <a:r>
              <a:rPr lang="en-US" altLang="ko-KR" sz="1400" b="1" baseline="-25000" dirty="0" smtClean="0"/>
              <a:t>4</a:t>
            </a:r>
            <a:r>
              <a:rPr lang="en-US" altLang="ko-KR" sz="1400" b="1" dirty="0" smtClean="0"/>
              <a:t>OH </a:t>
            </a:r>
            <a:r>
              <a:rPr lang="ko-KR" altLang="en-US" sz="1400" b="1" dirty="0" smtClean="0"/>
              <a:t>용액의 </a:t>
            </a:r>
            <a:r>
              <a:rPr lang="en-US" altLang="ko-KR" sz="1400" b="1" dirty="0" smtClean="0"/>
              <a:t>long term test </a:t>
            </a:r>
            <a:r>
              <a:rPr lang="ko-KR" altLang="en-US" sz="1400" b="1" dirty="0" smtClean="0"/>
              <a:t>포함 </a:t>
            </a:r>
            <a:r>
              <a:rPr lang="ko-KR" altLang="en-US" sz="1400" b="1" dirty="0" smtClean="0"/>
              <a:t>완료</a:t>
            </a:r>
            <a:endParaRPr lang="en-US" altLang="ko-KR" sz="1400" b="1" dirty="0" smtClean="0"/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ko-KR" sz="1400" b="1" dirty="0" smtClean="0"/>
              <a:t>   </a:t>
            </a:r>
            <a:r>
              <a:rPr lang="ko-KR" altLang="en-US" sz="1400" b="1" dirty="0"/>
              <a:t>→ </a:t>
            </a:r>
            <a:r>
              <a:rPr lang="en-US" altLang="ko-KR" sz="1400" b="1" dirty="0"/>
              <a:t>HF </a:t>
            </a:r>
            <a:r>
              <a:rPr lang="ko-KR" altLang="en-US" sz="1400" b="1" dirty="0"/>
              <a:t>및 </a:t>
            </a:r>
            <a:r>
              <a:rPr lang="en-US" altLang="ko-KR" sz="1400" b="1" dirty="0"/>
              <a:t>NH</a:t>
            </a:r>
            <a:r>
              <a:rPr lang="en-US" altLang="ko-KR" sz="1400" b="1" baseline="-25000" dirty="0"/>
              <a:t>4</a:t>
            </a:r>
            <a:r>
              <a:rPr lang="en-US" altLang="ko-KR" sz="1400" b="1" dirty="0"/>
              <a:t>OH</a:t>
            </a:r>
            <a:r>
              <a:rPr lang="ko-KR" altLang="en-US" sz="1400" b="1" dirty="0"/>
              <a:t>의 전도도 평가에 필요한 모든 전도도 평가 부품 선정 완료</a:t>
            </a:r>
            <a:endParaRPr lang="en-US" altLang="ko-KR" sz="1400" b="1" dirty="0" smtClean="0"/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ko-KR" sz="1400" b="1" dirty="0"/>
              <a:t> </a:t>
            </a:r>
            <a:r>
              <a:rPr lang="en-US" altLang="ko-KR" sz="1400" b="1" dirty="0" smtClean="0"/>
              <a:t>  </a:t>
            </a:r>
            <a:r>
              <a:rPr lang="ko-KR" altLang="en-US" sz="1400" b="1" dirty="0" smtClean="0"/>
              <a:t>→ </a:t>
            </a:r>
            <a:r>
              <a:rPr lang="en-US" altLang="ko-KR" sz="1400" b="1" dirty="0" smtClean="0"/>
              <a:t>DHF/NH</a:t>
            </a:r>
            <a:r>
              <a:rPr lang="en-US" altLang="ko-KR" sz="1400" b="1" baseline="-25000" dirty="0" smtClean="0"/>
              <a:t>4</a:t>
            </a:r>
            <a:r>
              <a:rPr lang="en-US" altLang="ko-KR" sz="1400" b="1" dirty="0" smtClean="0"/>
              <a:t>OH </a:t>
            </a:r>
            <a:r>
              <a:rPr lang="ko-KR" altLang="en-US" sz="1400" b="1" dirty="0" smtClean="0"/>
              <a:t>분석에 따른 </a:t>
            </a:r>
            <a:r>
              <a:rPr lang="en-US" altLang="ko-KR" sz="1400" b="1" dirty="0" smtClean="0"/>
              <a:t>conductivity </a:t>
            </a:r>
            <a:r>
              <a:rPr lang="ko-KR" altLang="en-US" sz="1400" b="1" dirty="0" smtClean="0"/>
              <a:t>농도</a:t>
            </a:r>
            <a:r>
              <a:rPr lang="en-US" altLang="ko-KR" sz="1400" b="1" dirty="0" smtClean="0"/>
              <a:t>, </a:t>
            </a:r>
            <a:r>
              <a:rPr lang="ko-KR" altLang="en-US" sz="1400" b="1" dirty="0" err="1" smtClean="0"/>
              <a:t>온도별</a:t>
            </a:r>
            <a:r>
              <a:rPr lang="ko-KR" altLang="en-US" sz="1400" b="1" dirty="0" smtClean="0"/>
              <a:t> </a:t>
            </a:r>
            <a:r>
              <a:rPr lang="en-US" altLang="ko-KR" sz="1400" b="1" dirty="0" smtClean="0"/>
              <a:t>calibration curve </a:t>
            </a:r>
            <a:r>
              <a:rPr lang="ko-KR" altLang="en-US" sz="1400" b="1" dirty="0" smtClean="0"/>
              <a:t>완성</a:t>
            </a:r>
            <a:endParaRPr lang="en-US" altLang="ko-KR" sz="1400" b="1" dirty="0" smtClean="0"/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ko-KR" sz="1400" b="1" dirty="0"/>
              <a:t> </a:t>
            </a:r>
            <a:r>
              <a:rPr lang="en-US" altLang="ko-KR" sz="1400" b="1" dirty="0" smtClean="0"/>
              <a:t> </a:t>
            </a:r>
            <a:r>
              <a:rPr lang="en-US" altLang="ko-KR" sz="1400" b="1" dirty="0"/>
              <a:t> </a:t>
            </a:r>
            <a:r>
              <a:rPr lang="ko-KR" altLang="en-US" sz="1400" b="1" dirty="0"/>
              <a:t>→ </a:t>
            </a:r>
            <a:r>
              <a:rPr lang="en-US" altLang="ko-KR" sz="1400" b="1" dirty="0" smtClean="0"/>
              <a:t>0.1 mL/min flow</a:t>
            </a:r>
            <a:r>
              <a:rPr lang="ko-KR" altLang="en-US" sz="1400" b="1" dirty="0" smtClean="0"/>
              <a:t>의 </a:t>
            </a:r>
            <a:r>
              <a:rPr lang="en-US" altLang="ko-KR" sz="1400" b="1" dirty="0" smtClean="0"/>
              <a:t>long term </a:t>
            </a:r>
            <a:r>
              <a:rPr lang="ko-KR" altLang="en-US" sz="1400" b="1" dirty="0" smtClean="0"/>
              <a:t>측정을 통한 신뢰성 확보</a:t>
            </a:r>
            <a:endParaRPr lang="en-US" altLang="ko-KR" sz="1400" b="1" dirty="0" smtClean="0"/>
          </a:p>
          <a:p>
            <a:pPr>
              <a:lnSpc>
                <a:spcPct val="150000"/>
              </a:lnSpc>
              <a:spcAft>
                <a:spcPts val="600"/>
              </a:spcAft>
            </a:pPr>
            <a:endParaRPr lang="en-US" altLang="ko-KR" sz="1400" b="1" dirty="0"/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ko-KR" sz="1400" b="1" dirty="0" smtClean="0"/>
              <a:t>2. </a:t>
            </a:r>
            <a:r>
              <a:rPr lang="ko-KR" altLang="en-US" sz="1400" b="1" dirty="0" err="1" smtClean="0"/>
              <a:t>광흡수</a:t>
            </a:r>
            <a:r>
              <a:rPr lang="ko-KR" altLang="en-US" sz="1400" b="1" dirty="0" smtClean="0"/>
              <a:t> 분석 </a:t>
            </a:r>
            <a:r>
              <a:rPr lang="ko-KR" altLang="en-US" sz="1400" b="1" dirty="0" smtClean="0"/>
              <a:t>농도계 </a:t>
            </a:r>
            <a:r>
              <a:rPr lang="en-US" altLang="ko-KR" sz="1400" b="1" dirty="0" smtClean="0"/>
              <a:t>(</a:t>
            </a:r>
            <a:r>
              <a:rPr lang="ko-KR" altLang="en-US" sz="1400" b="1" dirty="0" smtClean="0"/>
              <a:t>완료</a:t>
            </a:r>
            <a:r>
              <a:rPr lang="en-US" altLang="ko-KR" sz="1400" b="1" dirty="0" smtClean="0"/>
              <a:t>)</a:t>
            </a:r>
            <a:br>
              <a:rPr lang="en-US" altLang="ko-KR" sz="1400" b="1" dirty="0" smtClean="0"/>
            </a:br>
            <a:r>
              <a:rPr lang="en-US" altLang="ko-KR" sz="1400" b="1" dirty="0" smtClean="0"/>
              <a:t>   </a:t>
            </a:r>
            <a:r>
              <a:rPr lang="en-US" altLang="ko-KR" sz="1400" b="1" dirty="0" smtClean="0"/>
              <a:t>: </a:t>
            </a:r>
            <a:r>
              <a:rPr lang="ko-KR" altLang="en-US" sz="1400" b="1" dirty="0" smtClean="0"/>
              <a:t>추가 요청한 </a:t>
            </a:r>
            <a:r>
              <a:rPr lang="en-US" altLang="ko-KR" sz="1400" b="1" dirty="0" smtClean="0"/>
              <a:t>feasibility test </a:t>
            </a:r>
            <a:r>
              <a:rPr lang="ko-KR" altLang="en-US" sz="1400" b="1" dirty="0" smtClean="0"/>
              <a:t>포함 완료</a:t>
            </a:r>
            <a:endParaRPr lang="en-US" altLang="ko-KR" sz="1400" b="1" dirty="0" smtClean="0"/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ko-KR" sz="1400" b="1" dirty="0" smtClean="0"/>
              <a:t>   </a:t>
            </a:r>
            <a:r>
              <a:rPr lang="ko-KR" altLang="en-US" sz="1400" b="1" dirty="0"/>
              <a:t>→ </a:t>
            </a:r>
            <a:r>
              <a:rPr lang="en-US" altLang="ko-KR" sz="1400" b="1" dirty="0" smtClean="0"/>
              <a:t>SC-1 </a:t>
            </a:r>
            <a:r>
              <a:rPr lang="ko-KR" altLang="en-US" sz="1400" b="1" dirty="0" smtClean="0"/>
              <a:t>용액 농도 </a:t>
            </a:r>
            <a:r>
              <a:rPr lang="ko-KR" altLang="en-US" sz="1400" b="1" dirty="0"/>
              <a:t>평가에 필요한 모든 </a:t>
            </a:r>
            <a:r>
              <a:rPr lang="ko-KR" altLang="en-US" sz="1400" b="1" dirty="0" smtClean="0"/>
              <a:t>부품 </a:t>
            </a:r>
            <a:r>
              <a:rPr lang="ko-KR" altLang="en-US" sz="1400" b="1" dirty="0"/>
              <a:t>선정 완료</a:t>
            </a:r>
            <a:endParaRPr lang="en-US" altLang="ko-KR" sz="1400" b="1" dirty="0" smtClean="0"/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ko-KR" sz="1400" b="1" dirty="0" smtClean="0"/>
              <a:t>   </a:t>
            </a:r>
            <a:r>
              <a:rPr lang="ko-KR" altLang="en-US" sz="1400" b="1" dirty="0" smtClean="0"/>
              <a:t>→ </a:t>
            </a:r>
            <a:r>
              <a:rPr lang="en-US" altLang="ko-KR" sz="1400" b="1" dirty="0" smtClean="0"/>
              <a:t>UV</a:t>
            </a:r>
            <a:r>
              <a:rPr lang="ko-KR" altLang="en-US" sz="1400" b="1" dirty="0" smtClean="0"/>
              <a:t>를 이용한 </a:t>
            </a:r>
            <a:r>
              <a:rPr lang="en-US" altLang="ko-KR" sz="1400" b="1" dirty="0" smtClean="0"/>
              <a:t>H</a:t>
            </a:r>
            <a:r>
              <a:rPr lang="en-US" altLang="ko-KR" sz="1400" b="1" baseline="-25000" dirty="0" smtClean="0"/>
              <a:t>2</a:t>
            </a:r>
            <a:r>
              <a:rPr lang="en-US" altLang="ko-KR" sz="1400" b="1" dirty="0" smtClean="0"/>
              <a:t>O</a:t>
            </a:r>
            <a:r>
              <a:rPr lang="en-US" altLang="ko-KR" sz="1400" b="1" baseline="-25000" dirty="0" smtClean="0"/>
              <a:t>2</a:t>
            </a:r>
            <a:r>
              <a:rPr lang="en-US" altLang="ko-KR" sz="1400" b="1" dirty="0" smtClean="0"/>
              <a:t> </a:t>
            </a:r>
            <a:r>
              <a:rPr lang="ko-KR" altLang="en-US" sz="1400" b="1" dirty="0" smtClean="0"/>
              <a:t>농도 결정</a:t>
            </a:r>
            <a:r>
              <a:rPr lang="en-US" altLang="ko-KR" sz="1400" b="1" dirty="0"/>
              <a:t>, IR</a:t>
            </a:r>
            <a:r>
              <a:rPr lang="ko-KR" altLang="en-US" sz="1400" b="1" dirty="0"/>
              <a:t>을 이용한 </a:t>
            </a:r>
            <a:r>
              <a:rPr lang="en-US" altLang="ko-KR" sz="1400" b="1" dirty="0"/>
              <a:t>NH</a:t>
            </a:r>
            <a:r>
              <a:rPr lang="en-US" altLang="ko-KR" sz="1400" b="1" baseline="-25000" dirty="0"/>
              <a:t>4</a:t>
            </a:r>
            <a:r>
              <a:rPr lang="en-US" altLang="ko-KR" sz="1400" b="1" dirty="0"/>
              <a:t>OH </a:t>
            </a:r>
            <a:r>
              <a:rPr lang="ko-KR" altLang="en-US" sz="1400" b="1" dirty="0"/>
              <a:t>농도 </a:t>
            </a:r>
            <a:r>
              <a:rPr lang="ko-KR" altLang="en-US" sz="1400" b="1" dirty="0" smtClean="0"/>
              <a:t>결정에 </a:t>
            </a:r>
            <a:r>
              <a:rPr lang="ko-KR" altLang="en-US" sz="1400" b="1" dirty="0" smtClean="0"/>
              <a:t>대한 가능성 확인</a:t>
            </a:r>
            <a:r>
              <a:rPr lang="en-US" altLang="ko-KR" sz="1400" b="1" dirty="0" smtClean="0"/>
              <a:t/>
            </a:r>
            <a:br>
              <a:rPr lang="en-US" altLang="ko-KR" sz="1400" b="1" dirty="0" smtClean="0"/>
            </a:br>
            <a:r>
              <a:rPr lang="en-US" altLang="ko-KR" sz="1400" b="1" dirty="0" smtClean="0"/>
              <a:t>       ※ UV adj. R</a:t>
            </a:r>
            <a:r>
              <a:rPr lang="en-US" altLang="ko-KR" sz="1400" b="1" baseline="30000" dirty="0" smtClean="0"/>
              <a:t>2 </a:t>
            </a:r>
            <a:r>
              <a:rPr lang="en-US" altLang="ko-KR" sz="1400" b="1" dirty="0" smtClean="0"/>
              <a:t>0.990, IR adj. R</a:t>
            </a:r>
            <a:r>
              <a:rPr lang="en-US" altLang="ko-KR" sz="1400" b="1" baseline="30000" dirty="0" smtClean="0"/>
              <a:t>2</a:t>
            </a:r>
            <a:r>
              <a:rPr lang="en-US" altLang="ko-KR" sz="1400" b="1" dirty="0" smtClean="0"/>
              <a:t> 0.997 (fitted data </a:t>
            </a:r>
            <a:r>
              <a:rPr lang="ko-KR" altLang="en-US" sz="1400" b="1" dirty="0" err="1" smtClean="0"/>
              <a:t>활용시</a:t>
            </a:r>
            <a:r>
              <a:rPr lang="en-US" altLang="ko-KR" sz="1400" b="1" dirty="0" smtClean="0"/>
              <a:t>)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ko-KR" sz="1400" b="1" dirty="0" smtClean="0"/>
              <a:t>  </a:t>
            </a:r>
            <a:r>
              <a:rPr lang="en-US" altLang="ko-KR" sz="1400" b="1" dirty="0" smtClean="0"/>
              <a:t> </a:t>
            </a:r>
            <a:r>
              <a:rPr lang="ko-KR" altLang="en-US" sz="1400" b="1" dirty="0"/>
              <a:t>→ </a:t>
            </a:r>
            <a:r>
              <a:rPr lang="ko-KR" altLang="en-US" sz="1400" b="1" dirty="0" smtClean="0"/>
              <a:t>표준 </a:t>
            </a:r>
            <a:r>
              <a:rPr lang="ko-KR" altLang="en-US" sz="1400" b="1" dirty="0"/>
              <a:t>용액을 이용한 정확한 </a:t>
            </a:r>
            <a:r>
              <a:rPr lang="en-US" altLang="ko-KR" sz="1400" b="1" dirty="0"/>
              <a:t>surface fitting </a:t>
            </a:r>
            <a:r>
              <a:rPr lang="ko-KR" altLang="en-US" sz="1400" b="1" dirty="0"/>
              <a:t>구현 </a:t>
            </a:r>
            <a:r>
              <a:rPr lang="ko-KR" altLang="en-US" sz="1400" b="1" dirty="0" smtClean="0"/>
              <a:t>필요</a:t>
            </a:r>
            <a:endParaRPr lang="en-US" altLang="ko-KR" sz="1400" b="1" dirty="0" smtClean="0"/>
          </a:p>
        </p:txBody>
      </p:sp>
    </p:spTree>
    <p:extLst>
      <p:ext uri="{BB962C8B-B14F-4D97-AF65-F5344CB8AC3E}">
        <p14:creationId xmlns:p14="http://schemas.microsoft.com/office/powerpoint/2010/main" val="38752669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81281" y="1515964"/>
            <a:ext cx="5320687" cy="36009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400" b="1" dirty="0" smtClean="0"/>
              <a:t>1. </a:t>
            </a:r>
            <a:r>
              <a:rPr lang="ko-KR" altLang="en-US" sz="2400" b="1" dirty="0" smtClean="0"/>
              <a:t>전도도 측정 농도계</a:t>
            </a:r>
            <a:r>
              <a:rPr lang="en-US" altLang="ko-KR" sz="2400" b="1" dirty="0" smtClean="0"/>
              <a:t>: DHF/NH</a:t>
            </a:r>
            <a:r>
              <a:rPr lang="en-US" altLang="ko-KR" sz="2400" b="1" baseline="-25000" dirty="0" smtClean="0"/>
              <a:t>4</a:t>
            </a:r>
            <a:r>
              <a:rPr lang="en-US" altLang="ko-KR" sz="2400" b="1" dirty="0" smtClean="0"/>
              <a:t>OH</a:t>
            </a:r>
          </a:p>
          <a:p>
            <a:pPr>
              <a:lnSpc>
                <a:spcPct val="200000"/>
              </a:lnSpc>
            </a:pPr>
            <a:r>
              <a:rPr lang="en-US" altLang="ko-KR" b="1" dirty="0" smtClean="0"/>
              <a:t>     1) Progress table</a:t>
            </a:r>
          </a:p>
          <a:p>
            <a:pPr>
              <a:lnSpc>
                <a:spcPct val="200000"/>
              </a:lnSpc>
            </a:pPr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</a:rPr>
              <a:t>     2) </a:t>
            </a:r>
            <a:r>
              <a:rPr lang="ko-KR" altLang="en-US" dirty="0" smtClean="0">
                <a:solidFill>
                  <a:schemeClr val="bg1">
                    <a:lumMod val="75000"/>
                  </a:schemeClr>
                </a:solidFill>
              </a:rPr>
              <a:t>전도도 측정</a:t>
            </a:r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ko-KR" altLang="en-US" dirty="0" smtClean="0">
                <a:solidFill>
                  <a:schemeClr val="bg1">
                    <a:lumMod val="75000"/>
                  </a:schemeClr>
                </a:solidFill>
              </a:rPr>
              <a:t>환경 구성</a:t>
            </a:r>
            <a:endParaRPr lang="en-US" altLang="ko-KR" dirty="0" smtClean="0">
              <a:solidFill>
                <a:schemeClr val="bg1">
                  <a:lumMod val="7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</a:rPr>
              <a:t>     3) </a:t>
            </a:r>
            <a:r>
              <a:rPr lang="ko-KR" altLang="en-US" dirty="0" err="1" smtClean="0">
                <a:solidFill>
                  <a:schemeClr val="bg1">
                    <a:lumMod val="75000"/>
                  </a:schemeClr>
                </a:solidFill>
              </a:rPr>
              <a:t>용액별</a:t>
            </a:r>
            <a:r>
              <a:rPr lang="ko-KR" altLang="en-US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</a:rPr>
              <a:t>conductivity</a:t>
            </a:r>
          </a:p>
          <a:p>
            <a:pPr>
              <a:lnSpc>
                <a:spcPct val="200000"/>
              </a:lnSpc>
            </a:pPr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</a:rPr>
              <a:t>     4) Spiking test</a:t>
            </a:r>
          </a:p>
          <a:p>
            <a:pPr>
              <a:lnSpc>
                <a:spcPct val="200000"/>
              </a:lnSpc>
            </a:pPr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</a:rPr>
              <a:t>     5) Long-term </a:t>
            </a:r>
            <a:r>
              <a:rPr lang="ko-KR" altLang="en-US" dirty="0" smtClean="0">
                <a:solidFill>
                  <a:schemeClr val="bg1">
                    <a:lumMod val="75000"/>
                  </a:schemeClr>
                </a:solidFill>
              </a:rPr>
              <a:t>측정</a:t>
            </a:r>
            <a:endParaRPr lang="en-US" altLang="ko-KR" dirty="0" smtClean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70607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81281" y="2681743"/>
            <a:ext cx="68964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400" b="1" dirty="0" smtClean="0"/>
              <a:t>4. </a:t>
            </a:r>
            <a:r>
              <a:rPr lang="ko-KR" altLang="en-US" sz="2400" b="1" dirty="0" smtClean="0"/>
              <a:t>별첨</a:t>
            </a:r>
            <a:r>
              <a:rPr lang="en-US" altLang="ko-KR" sz="2400" b="1" dirty="0" smtClean="0"/>
              <a:t>: </a:t>
            </a:r>
            <a:r>
              <a:rPr lang="ko-KR" altLang="en-US" sz="2400" b="1" dirty="0" err="1" smtClean="0"/>
              <a:t>광흡수</a:t>
            </a:r>
            <a:r>
              <a:rPr lang="ko-KR" altLang="en-US" sz="2400" b="1" dirty="0" smtClean="0"/>
              <a:t> 분석 </a:t>
            </a:r>
            <a:r>
              <a:rPr lang="en-US" altLang="ko-KR" sz="2400" b="1" dirty="0" smtClean="0"/>
              <a:t>feasibility</a:t>
            </a:r>
            <a:r>
              <a:rPr lang="ko-KR" altLang="en-US" sz="2400" b="1" dirty="0" smtClean="0"/>
              <a:t>를 위한 </a:t>
            </a:r>
            <a:r>
              <a:rPr lang="ko-KR" altLang="en-US" sz="2400" b="1" dirty="0" smtClean="0"/>
              <a:t>제안사항</a:t>
            </a:r>
            <a:endParaRPr lang="en-US" altLang="ko-KR" b="1" dirty="0" smtClean="0"/>
          </a:p>
        </p:txBody>
      </p:sp>
    </p:spTree>
    <p:extLst>
      <p:ext uri="{BB962C8B-B14F-4D97-AF65-F5344CB8AC3E}">
        <p14:creationId xmlns:p14="http://schemas.microsoft.com/office/powerpoint/2010/main" val="18787484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1712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별첨</a:t>
            </a:r>
            <a:r>
              <a:rPr lang="en-US" altLang="ko-KR" b="1" dirty="0" smtClean="0"/>
              <a:t>: </a:t>
            </a:r>
            <a:r>
              <a:rPr lang="ko-KR" altLang="en-US" b="1" dirty="0" smtClean="0"/>
              <a:t>제안사항</a:t>
            </a:r>
            <a:endParaRPr lang="ko-KR" altLang="en-US" b="1" dirty="0"/>
          </a:p>
        </p:txBody>
      </p:sp>
      <p:sp>
        <p:nvSpPr>
          <p:cNvPr id="3" name="TextBox 2"/>
          <p:cNvSpPr txBox="1"/>
          <p:nvPr/>
        </p:nvSpPr>
        <p:spPr>
          <a:xfrm>
            <a:off x="168996" y="502464"/>
            <a:ext cx="7882286" cy="60016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  <a:spcAft>
                <a:spcPts val="600"/>
              </a:spcAft>
            </a:pPr>
            <a:r>
              <a:rPr lang="en-US" altLang="ko-KR" sz="1400" b="1" dirty="0" smtClean="0">
                <a:solidFill>
                  <a:srgbClr val="0000FF"/>
                </a:solidFill>
              </a:rPr>
              <a:t>1. </a:t>
            </a:r>
            <a:r>
              <a:rPr lang="ko-KR" altLang="en-US" sz="1400" b="1" dirty="0" smtClean="0">
                <a:solidFill>
                  <a:srgbClr val="0000FF"/>
                </a:solidFill>
              </a:rPr>
              <a:t>표준 용액을 이용한 </a:t>
            </a:r>
            <a:r>
              <a:rPr lang="en-US" altLang="ko-KR" sz="1400" b="1" dirty="0" smtClean="0">
                <a:solidFill>
                  <a:srgbClr val="0000FF"/>
                </a:solidFill>
              </a:rPr>
              <a:t>surface fitting</a:t>
            </a:r>
            <a:r>
              <a:rPr lang="ko-KR" altLang="en-US" sz="1400" b="1" dirty="0" smtClean="0">
                <a:solidFill>
                  <a:srgbClr val="0000FF"/>
                </a:solidFill>
              </a:rPr>
              <a:t>식 수립</a:t>
            </a:r>
            <a:r>
              <a:rPr lang="en-US" altLang="ko-KR" sz="1400" b="1" dirty="0">
                <a:solidFill>
                  <a:srgbClr val="0000FF"/>
                </a:solidFill>
              </a:rPr>
              <a:t/>
            </a:r>
            <a:br>
              <a:rPr lang="en-US" altLang="ko-KR" sz="1400" b="1" dirty="0">
                <a:solidFill>
                  <a:srgbClr val="0000FF"/>
                </a:solidFill>
              </a:rPr>
            </a:br>
            <a:r>
              <a:rPr lang="en-US" altLang="ko-KR" sz="1400" b="1" dirty="0" smtClean="0"/>
              <a:t>   </a:t>
            </a:r>
            <a:r>
              <a:rPr lang="ko-KR" altLang="en-US" sz="1400" b="1" dirty="0"/>
              <a:t>→ </a:t>
            </a:r>
            <a:r>
              <a:rPr lang="ko-KR" altLang="en-US" sz="1400" b="1" dirty="0" smtClean="0"/>
              <a:t>보유중인 </a:t>
            </a:r>
            <a:r>
              <a:rPr lang="en-US" altLang="ko-KR" sz="1400" b="1" dirty="0" smtClean="0"/>
              <a:t>titration </a:t>
            </a:r>
            <a:r>
              <a:rPr lang="ko-KR" altLang="en-US" sz="1400" b="1" dirty="0" smtClean="0"/>
              <a:t>또는 </a:t>
            </a:r>
            <a:r>
              <a:rPr lang="en-US" altLang="ko-KR" sz="1400" b="1" dirty="0" smtClean="0"/>
              <a:t>Horiba </a:t>
            </a:r>
            <a:r>
              <a:rPr lang="ko-KR" altLang="en-US" sz="1400" b="1" dirty="0" smtClean="0"/>
              <a:t>장비 활용하여 현재 </a:t>
            </a:r>
            <a:r>
              <a:rPr lang="ko-KR" altLang="en-US" sz="1400" b="1" dirty="0" err="1" smtClean="0"/>
              <a:t>광흡수</a:t>
            </a:r>
            <a:r>
              <a:rPr lang="ko-KR" altLang="en-US" sz="1400" b="1" dirty="0" smtClean="0"/>
              <a:t> 분석과 병행 제안</a:t>
            </a:r>
            <a:endParaRPr lang="en-US" altLang="ko-KR" sz="1400" b="1" dirty="0" smtClean="0"/>
          </a:p>
          <a:p>
            <a:pPr>
              <a:lnSpc>
                <a:spcPct val="200000"/>
              </a:lnSpc>
              <a:spcAft>
                <a:spcPts val="600"/>
              </a:spcAft>
            </a:pPr>
            <a:r>
              <a:rPr lang="en-US" altLang="ko-KR" sz="1400" b="1" dirty="0" smtClean="0">
                <a:solidFill>
                  <a:srgbClr val="0000FF"/>
                </a:solidFill>
              </a:rPr>
              <a:t>2. SC-1 </a:t>
            </a:r>
            <a:r>
              <a:rPr lang="ko-KR" altLang="en-US" sz="1400" b="1" dirty="0" smtClean="0">
                <a:solidFill>
                  <a:srgbClr val="0000FF"/>
                </a:solidFill>
              </a:rPr>
              <a:t>용액 </a:t>
            </a:r>
            <a:r>
              <a:rPr lang="ko-KR" altLang="en-US" sz="1400" b="1" dirty="0" err="1" smtClean="0">
                <a:solidFill>
                  <a:srgbClr val="0000FF"/>
                </a:solidFill>
              </a:rPr>
              <a:t>취급시</a:t>
            </a:r>
            <a:r>
              <a:rPr lang="ko-KR" altLang="en-US" sz="1400" b="1" dirty="0" smtClean="0">
                <a:solidFill>
                  <a:srgbClr val="0000FF"/>
                </a:solidFill>
              </a:rPr>
              <a:t> 반</a:t>
            </a:r>
            <a:r>
              <a:rPr lang="ko-KR" altLang="en-US" sz="1400" b="1" dirty="0" smtClean="0">
                <a:solidFill>
                  <a:srgbClr val="0000FF"/>
                </a:solidFill>
              </a:rPr>
              <a:t>응에 </a:t>
            </a:r>
            <a:r>
              <a:rPr lang="ko-KR" altLang="en-US" sz="1400" b="1" dirty="0" smtClean="0">
                <a:solidFill>
                  <a:srgbClr val="0000FF"/>
                </a:solidFill>
              </a:rPr>
              <a:t>의한 </a:t>
            </a:r>
            <a:r>
              <a:rPr lang="en-US" altLang="ko-KR" sz="1400" b="1" dirty="0" smtClean="0">
                <a:solidFill>
                  <a:srgbClr val="0000FF"/>
                </a:solidFill>
              </a:rPr>
              <a:t>bubble</a:t>
            </a:r>
            <a:r>
              <a:rPr lang="ko-KR" altLang="en-US" sz="1400" b="1" dirty="0" smtClean="0">
                <a:solidFill>
                  <a:srgbClr val="0000FF"/>
                </a:solidFill>
              </a:rPr>
              <a:t> 제거</a:t>
            </a:r>
            <a:r>
              <a:rPr lang="en-US" altLang="ko-KR" sz="1400" b="1" dirty="0" smtClean="0"/>
              <a:t/>
            </a:r>
            <a:br>
              <a:rPr lang="en-US" altLang="ko-KR" sz="1400" b="1" dirty="0" smtClean="0"/>
            </a:br>
            <a:r>
              <a:rPr lang="en-US" altLang="ko-KR" sz="1400" b="1" dirty="0" smtClean="0"/>
              <a:t>    </a:t>
            </a:r>
            <a:r>
              <a:rPr lang="ko-KR" altLang="en-US" sz="1400" b="1" dirty="0" smtClean="0"/>
              <a:t>→ </a:t>
            </a:r>
            <a:r>
              <a:rPr lang="en-US" altLang="ko-KR" sz="1400" b="1" dirty="0" smtClean="0"/>
              <a:t>Bubble </a:t>
            </a:r>
            <a:r>
              <a:rPr lang="en-US" altLang="ko-KR" sz="1400" b="1" dirty="0" smtClean="0"/>
              <a:t>trap</a:t>
            </a:r>
            <a:r>
              <a:rPr lang="ko-KR" altLang="en-US" sz="1400" b="1" dirty="0" smtClean="0"/>
              <a:t>을 활용하여</a:t>
            </a:r>
            <a:r>
              <a:rPr lang="en-US" altLang="ko-KR" sz="1400" b="1" dirty="0" smtClean="0"/>
              <a:t> </a:t>
            </a:r>
            <a:r>
              <a:rPr lang="ko-KR" altLang="en-US" sz="1400" b="1" dirty="0" smtClean="0"/>
              <a:t>이전에 적용된 </a:t>
            </a:r>
            <a:r>
              <a:rPr lang="en-US" altLang="ko-KR" sz="1400" b="1" dirty="0" err="1" smtClean="0"/>
              <a:t>hampel</a:t>
            </a:r>
            <a:r>
              <a:rPr lang="en-US" altLang="ko-KR" sz="1400" b="1" dirty="0" smtClean="0"/>
              <a:t> filter</a:t>
            </a:r>
            <a:r>
              <a:rPr lang="ko-KR" altLang="en-US" sz="1400" b="1" dirty="0" smtClean="0"/>
              <a:t>를 제외</a:t>
            </a:r>
            <a:endParaRPr lang="en-US" altLang="ko-KR" sz="1400" b="1" dirty="0" smtClean="0"/>
          </a:p>
          <a:p>
            <a:pPr>
              <a:lnSpc>
                <a:spcPct val="200000"/>
              </a:lnSpc>
              <a:spcAft>
                <a:spcPts val="600"/>
              </a:spcAft>
            </a:pPr>
            <a:r>
              <a:rPr lang="en-US" altLang="ko-KR" sz="1400" b="1" dirty="0" smtClean="0">
                <a:solidFill>
                  <a:srgbClr val="0000FF"/>
                </a:solidFill>
              </a:rPr>
              <a:t>3. IR S/N ratio </a:t>
            </a:r>
            <a:r>
              <a:rPr lang="ko-KR" altLang="en-US" sz="1400" b="1" dirty="0" smtClean="0">
                <a:solidFill>
                  <a:srgbClr val="0000FF"/>
                </a:solidFill>
              </a:rPr>
              <a:t>향상</a:t>
            </a:r>
            <a:r>
              <a:rPr lang="en-US" altLang="ko-KR" sz="1400" b="1" dirty="0" smtClean="0"/>
              <a:t/>
            </a:r>
            <a:br>
              <a:rPr lang="en-US" altLang="ko-KR" sz="1400" b="1" dirty="0" smtClean="0"/>
            </a:br>
            <a:r>
              <a:rPr lang="en-US" altLang="ko-KR" sz="1400" b="1" dirty="0" smtClean="0"/>
              <a:t>    </a:t>
            </a:r>
            <a:r>
              <a:rPr lang="ko-KR" altLang="en-US" sz="1400" b="1" dirty="0"/>
              <a:t>→ </a:t>
            </a:r>
            <a:r>
              <a:rPr lang="ko-KR" altLang="en-US" sz="1400" b="1" dirty="0" smtClean="0"/>
              <a:t>현재 적용된 </a:t>
            </a:r>
            <a:r>
              <a:rPr lang="en-US" altLang="ko-KR" sz="1400" b="1" dirty="0" smtClean="0"/>
              <a:t>FFT bandpass (80 ~ 120 Hz)</a:t>
            </a:r>
            <a:r>
              <a:rPr lang="ko-KR" altLang="en-US" sz="1400" b="1" dirty="0" smtClean="0"/>
              <a:t>를 대체할 수 있는 다른 </a:t>
            </a:r>
            <a:r>
              <a:rPr lang="en-US" altLang="ko-KR" sz="1400" b="1" dirty="0" smtClean="0"/>
              <a:t>filter</a:t>
            </a:r>
            <a:r>
              <a:rPr lang="ko-KR" altLang="en-US" sz="1400" b="1" dirty="0" smtClean="0"/>
              <a:t>를 적용하거나</a:t>
            </a:r>
            <a:r>
              <a:rPr lang="en-US" altLang="ko-KR" sz="1400" b="1" dirty="0" smtClean="0"/>
              <a:t>,</a:t>
            </a:r>
            <a:br>
              <a:rPr lang="en-US" altLang="ko-KR" sz="1400" b="1" dirty="0" smtClean="0"/>
            </a:br>
            <a:r>
              <a:rPr lang="en-US" altLang="ko-KR" sz="1400" b="1" dirty="0" smtClean="0"/>
              <a:t>        </a:t>
            </a:r>
            <a:r>
              <a:rPr lang="ko-KR" altLang="en-US" sz="1400" b="1" dirty="0" smtClean="0"/>
              <a:t>회로 관점에서 변경하는 방안</a:t>
            </a:r>
            <a:endParaRPr lang="en-US" altLang="ko-KR" sz="1400" b="1" dirty="0" smtClean="0"/>
          </a:p>
          <a:p>
            <a:pPr>
              <a:lnSpc>
                <a:spcPct val="200000"/>
              </a:lnSpc>
              <a:spcAft>
                <a:spcPts val="600"/>
              </a:spcAft>
            </a:pPr>
            <a:r>
              <a:rPr lang="en-US" altLang="ko-KR" sz="1400" b="1" dirty="0" smtClean="0">
                <a:solidFill>
                  <a:srgbClr val="0000FF"/>
                </a:solidFill>
              </a:rPr>
              <a:t>4. </a:t>
            </a:r>
            <a:r>
              <a:rPr lang="ko-KR" altLang="en-US" sz="1400" b="1" dirty="0" smtClean="0">
                <a:solidFill>
                  <a:srgbClr val="0000FF"/>
                </a:solidFill>
              </a:rPr>
              <a:t>온도에 따른 </a:t>
            </a:r>
            <a:r>
              <a:rPr lang="ko-KR" altLang="en-US" sz="1400" b="1" dirty="0" err="1" smtClean="0">
                <a:solidFill>
                  <a:srgbClr val="0000FF"/>
                </a:solidFill>
              </a:rPr>
              <a:t>출력값</a:t>
            </a:r>
            <a:r>
              <a:rPr lang="ko-KR" altLang="en-US" sz="1400" b="1" dirty="0" smtClean="0">
                <a:solidFill>
                  <a:srgbClr val="0000FF"/>
                </a:solidFill>
              </a:rPr>
              <a:t> 변화</a:t>
            </a:r>
            <a:r>
              <a:rPr lang="en-US" altLang="ko-KR" sz="1400" b="1" dirty="0" smtClean="0"/>
              <a:t/>
            </a:r>
            <a:br>
              <a:rPr lang="en-US" altLang="ko-KR" sz="1400" b="1" dirty="0" smtClean="0"/>
            </a:br>
            <a:r>
              <a:rPr lang="en-US" altLang="ko-KR" sz="1400" b="1" dirty="0" smtClean="0"/>
              <a:t>    </a:t>
            </a:r>
            <a:r>
              <a:rPr lang="ko-KR" altLang="en-US" sz="1400" b="1" dirty="0" smtClean="0"/>
              <a:t>→ </a:t>
            </a:r>
            <a:r>
              <a:rPr lang="en-US" altLang="ko-KR" sz="1400" b="1" dirty="0" smtClean="0"/>
              <a:t>IR</a:t>
            </a:r>
            <a:r>
              <a:rPr lang="ko-KR" altLang="en-US" sz="1400" b="1" dirty="0" smtClean="0"/>
              <a:t>의 경우 온도에 따라 출력이 달라지므로 이에 따른 확인 필요</a:t>
            </a:r>
            <a:r>
              <a:rPr lang="en-US" altLang="ko-KR" sz="1400" b="1" dirty="0" smtClean="0"/>
              <a:t/>
            </a:r>
            <a:br>
              <a:rPr lang="en-US" altLang="ko-KR" sz="1400" b="1" dirty="0" smtClean="0"/>
            </a:br>
            <a:r>
              <a:rPr lang="en-US" altLang="ko-KR" sz="1400" b="1" dirty="0" smtClean="0"/>
              <a:t>        (</a:t>
            </a:r>
            <a:r>
              <a:rPr lang="ko-KR" altLang="en-US" sz="1400" b="1" dirty="0" smtClean="0"/>
              <a:t>온도에 따라 출력이 </a:t>
            </a:r>
            <a:r>
              <a:rPr lang="en-US" altLang="ko-KR" sz="1400" b="1" dirty="0" smtClean="0"/>
              <a:t>linear</a:t>
            </a:r>
            <a:r>
              <a:rPr lang="ko-KR" altLang="en-US" sz="1400" b="1" dirty="0" smtClean="0"/>
              <a:t>하게 변화할 것으로 예측됨</a:t>
            </a:r>
            <a:r>
              <a:rPr lang="en-US" altLang="ko-KR" sz="1400" b="1" dirty="0" smtClean="0"/>
              <a:t>.)</a:t>
            </a:r>
            <a:endParaRPr lang="en-US" altLang="ko-KR" sz="1400" b="1" dirty="0" smtClean="0"/>
          </a:p>
          <a:p>
            <a:pPr>
              <a:lnSpc>
                <a:spcPct val="200000"/>
              </a:lnSpc>
              <a:spcAft>
                <a:spcPts val="600"/>
              </a:spcAft>
            </a:pPr>
            <a:r>
              <a:rPr lang="en-US" altLang="ko-KR" sz="1400" b="1" dirty="0" smtClean="0">
                <a:solidFill>
                  <a:srgbClr val="0000FF"/>
                </a:solidFill>
              </a:rPr>
              <a:t>5. </a:t>
            </a:r>
            <a:r>
              <a:rPr lang="en-US" altLang="ko-KR" sz="1400" b="1" dirty="0" smtClean="0">
                <a:solidFill>
                  <a:srgbClr val="0000FF"/>
                </a:solidFill>
              </a:rPr>
              <a:t>UV </a:t>
            </a:r>
            <a:r>
              <a:rPr lang="en-US" altLang="ko-KR" sz="1400" b="1" dirty="0" smtClean="0">
                <a:solidFill>
                  <a:srgbClr val="0000FF"/>
                </a:solidFill>
              </a:rPr>
              <a:t>LED </a:t>
            </a:r>
            <a:r>
              <a:rPr lang="ko-KR" altLang="en-US" sz="1400" b="1" dirty="0" smtClean="0">
                <a:solidFill>
                  <a:srgbClr val="0000FF"/>
                </a:solidFill>
              </a:rPr>
              <a:t>수명 </a:t>
            </a:r>
            <a:r>
              <a:rPr lang="ko-KR" altLang="en-US" sz="1400" b="1" dirty="0" smtClean="0">
                <a:solidFill>
                  <a:srgbClr val="0000FF"/>
                </a:solidFill>
              </a:rPr>
              <a:t>관련</a:t>
            </a:r>
            <a:r>
              <a:rPr lang="en-US" altLang="ko-KR" sz="1400" b="1" dirty="0" smtClean="0"/>
              <a:t/>
            </a:r>
            <a:br>
              <a:rPr lang="en-US" altLang="ko-KR" sz="1400" b="1" dirty="0" smtClean="0"/>
            </a:br>
            <a:r>
              <a:rPr lang="en-US" altLang="ko-KR" sz="1400" b="1" dirty="0" smtClean="0"/>
              <a:t>    </a:t>
            </a:r>
            <a:r>
              <a:rPr lang="ko-KR" altLang="en-US" sz="1400" b="1" dirty="0"/>
              <a:t>→ </a:t>
            </a:r>
            <a:r>
              <a:rPr lang="en-US" altLang="ko-KR" sz="1400" b="1" dirty="0" smtClean="0"/>
              <a:t>UV </a:t>
            </a:r>
            <a:r>
              <a:rPr lang="ko-KR" altLang="en-US" sz="1400" b="1" dirty="0" smtClean="0"/>
              <a:t>출력을 </a:t>
            </a:r>
            <a:r>
              <a:rPr lang="ko-KR" altLang="en-US" sz="1400" b="1" dirty="0" err="1" smtClean="0"/>
              <a:t>높힐</a:t>
            </a:r>
            <a:r>
              <a:rPr lang="ko-KR" altLang="en-US" sz="1400" b="1" dirty="0" smtClean="0"/>
              <a:t> 수 있는 방안 </a:t>
            </a:r>
            <a:r>
              <a:rPr lang="en-US" altLang="ko-KR" sz="1400" b="1" dirty="0" smtClean="0"/>
              <a:t>(</a:t>
            </a:r>
            <a:r>
              <a:rPr lang="ko-KR" altLang="en-US" sz="1400" b="1" dirty="0" smtClean="0"/>
              <a:t>신호 증폭 등</a:t>
            </a:r>
            <a:r>
              <a:rPr lang="en-US" altLang="ko-KR" sz="1400" b="1" dirty="0" smtClean="0"/>
              <a:t>)</a:t>
            </a:r>
            <a:r>
              <a:rPr lang="ko-KR" altLang="en-US" sz="1400" b="1" dirty="0" smtClean="0"/>
              <a:t>을 모색하여 </a:t>
            </a:r>
            <a:r>
              <a:rPr lang="en-US" altLang="ko-KR" sz="1400" b="1" dirty="0" smtClean="0"/>
              <a:t>LED </a:t>
            </a:r>
            <a:r>
              <a:rPr lang="ko-KR" altLang="en-US" sz="1400" b="1" dirty="0" smtClean="0"/>
              <a:t>구동 전류를 낮춰 수명 증가</a:t>
            </a:r>
            <a:r>
              <a:rPr lang="en-US" altLang="ko-KR" sz="1400" b="1" dirty="0" smtClean="0"/>
              <a:t/>
            </a:r>
            <a:br>
              <a:rPr lang="en-US" altLang="ko-KR" sz="1400" b="1" dirty="0" smtClean="0"/>
            </a:br>
            <a:r>
              <a:rPr lang="ko-KR" altLang="en-US" sz="1400" b="1" dirty="0" smtClean="0"/>
              <a:t>    → </a:t>
            </a:r>
            <a:r>
              <a:rPr lang="en-US" altLang="ko-KR" sz="1400" b="1" dirty="0" smtClean="0"/>
              <a:t>Lens system optimization </a:t>
            </a:r>
            <a:r>
              <a:rPr lang="ko-KR" altLang="en-US" sz="1400" b="1" dirty="0" smtClean="0"/>
              <a:t>병</a:t>
            </a:r>
            <a:r>
              <a:rPr lang="ko-KR" altLang="en-US" sz="1400" b="1" dirty="0"/>
              <a:t>행</a:t>
            </a:r>
            <a:endParaRPr lang="en-US" altLang="ko-KR" sz="1400" b="1" dirty="0" smtClean="0"/>
          </a:p>
        </p:txBody>
      </p:sp>
    </p:spTree>
    <p:extLst>
      <p:ext uri="{BB962C8B-B14F-4D97-AF65-F5344CB8AC3E}">
        <p14:creationId xmlns:p14="http://schemas.microsoft.com/office/powerpoint/2010/main" val="35849987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15852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/>
              <a:t>Progress table</a:t>
            </a:r>
            <a:endParaRPr lang="ko-KR" altLang="en-US" sz="1600" b="1" dirty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9414957"/>
              </p:ext>
            </p:extLst>
          </p:nvPr>
        </p:nvGraphicFramePr>
        <p:xfrm>
          <a:off x="253804" y="659778"/>
          <a:ext cx="8636393" cy="4320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0070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9546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349437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069586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205200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1069200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360000">
                <a:tc gridSpan="6">
                  <a:txBody>
                    <a:bodyPr/>
                    <a:lstStyle/>
                    <a:p>
                      <a:pPr marL="228600" indent="-228600" algn="l" latinLnBrk="1">
                        <a:buAutoNum type="arabicPeriod"/>
                      </a:pPr>
                      <a:r>
                        <a:rPr lang="en-US" altLang="ko-KR" sz="1200" b="1" dirty="0"/>
                        <a:t>Conductivity</a:t>
                      </a:r>
                      <a:endParaRPr lang="ko-KR" altLang="en-US" sz="1200" b="1" dirty="0"/>
                    </a:p>
                  </a:txBody>
                  <a:tcPr marL="36000" marR="36000" marT="36000" marB="3600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marL="36000" marR="36000" marT="36000" marB="3600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marL="36000" marR="36000" marT="36000" marB="3600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marL="36000" marR="36000" marT="36000" marB="3600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marL="36000" marR="36000" marT="36000" marB="3600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6000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200" b="1" dirty="0"/>
                        <a:t>1.1 DHF/NH</a:t>
                      </a:r>
                      <a:r>
                        <a:rPr lang="en-US" altLang="ko-KR" sz="1200" b="1" baseline="-25000" dirty="0"/>
                        <a:t>4</a:t>
                      </a:r>
                      <a:r>
                        <a:rPr lang="en-US" altLang="ko-KR" sz="1200" b="1" dirty="0"/>
                        <a:t>OH</a:t>
                      </a:r>
                      <a:endParaRPr lang="ko-KR" altLang="en-US" sz="1200" b="1" dirty="0"/>
                    </a:p>
                  </a:txBody>
                  <a:tcPr marL="36000" marR="36000" marT="36000" marB="3600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담당</a:t>
                      </a:r>
                    </a:p>
                  </a:txBody>
                  <a:tcPr marL="36000" marR="36000" marT="36000" marB="3600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실행여부</a:t>
                      </a:r>
                    </a:p>
                  </a:txBody>
                  <a:tcPr marL="36000" marR="36000" marT="36000" marB="3600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PLAN</a:t>
                      </a:r>
                      <a:endParaRPr lang="ko-KR" altLang="en-US" sz="1200" b="1" dirty="0"/>
                    </a:p>
                  </a:txBody>
                  <a:tcPr marL="36000" marR="36000" marT="36000" marB="3600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/>
                        <a:t>진행율</a:t>
                      </a:r>
                      <a:r>
                        <a:rPr lang="en-US" altLang="ko-KR" sz="1200" b="1" dirty="0"/>
                        <a:t>(%)</a:t>
                      </a:r>
                      <a:endParaRPr lang="ko-KR" altLang="en-US" sz="1200" b="1" dirty="0"/>
                    </a:p>
                  </a:txBody>
                  <a:tcPr marL="36000" marR="36000" marT="36000" marB="3600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1-1-1.</a:t>
                      </a:r>
                      <a:endParaRPr lang="ko-KR" altLang="en-US" sz="1100" dirty="0"/>
                    </a:p>
                  </a:txBody>
                  <a:tcPr marL="36000" marR="36000" marT="36000" marB="3600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실험 장비 구비</a:t>
                      </a:r>
                    </a:p>
                  </a:txBody>
                  <a:tcPr marL="36000" marR="36000" marT="36000" marB="3600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국민대</a:t>
                      </a:r>
                    </a:p>
                  </a:txBody>
                  <a:tcPr marL="36000" marR="36000" marT="36000" marB="3600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O</a:t>
                      </a:r>
                      <a:endParaRPr lang="ko-KR" altLang="en-US" sz="1100" dirty="0"/>
                    </a:p>
                  </a:txBody>
                  <a:tcPr marL="36000" marR="36000" marT="36000" marB="3600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~19/10/18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100</a:t>
                      </a:r>
                      <a:endParaRPr lang="ko-KR" altLang="en-US" sz="1100" dirty="0"/>
                    </a:p>
                  </a:txBody>
                  <a:tcPr marL="36000" marR="36000" marT="36000" marB="3600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1-1-2.</a:t>
                      </a:r>
                      <a:endParaRPr lang="ko-KR" altLang="en-US" sz="110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실험 장비 </a:t>
                      </a:r>
                      <a:r>
                        <a:rPr lang="en-US" altLang="ko-KR" sz="1100" dirty="0"/>
                        <a:t>set-up</a:t>
                      </a:r>
                      <a:endParaRPr lang="ko-KR" altLang="en-US" sz="110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국민대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O</a:t>
                      </a:r>
                      <a:endParaRPr lang="ko-KR" altLang="en-US" sz="110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19/10/18 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~ 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19/10/23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100</a:t>
                      </a:r>
                      <a:endParaRPr lang="ko-KR" altLang="en-US" sz="1100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1-1-3.</a:t>
                      </a:r>
                      <a:endParaRPr lang="ko-KR" altLang="en-US" sz="110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Test </a:t>
                      </a:r>
                      <a:r>
                        <a:rPr lang="ko-KR" altLang="en-US" sz="1100" dirty="0"/>
                        <a:t>및 </a:t>
                      </a:r>
                      <a:r>
                        <a:rPr lang="en-US" altLang="ko-KR" sz="1100" dirty="0"/>
                        <a:t>data </a:t>
                      </a:r>
                      <a:r>
                        <a:rPr lang="ko-KR" altLang="en-US" sz="1100" dirty="0"/>
                        <a:t>확보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국민대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O</a:t>
                      </a:r>
                      <a:endParaRPr lang="ko-KR" altLang="en-US" sz="1100" dirty="0"/>
                    </a:p>
                  </a:txBody>
                  <a:tcPr marL="36000" marR="36000" marT="36000" marB="36000" anchor="ctr"/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19/10/23 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~ 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19/11/13</a:t>
                      </a:r>
                      <a:endParaRPr lang="en-US" altLang="ko-KR" sz="11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100</a:t>
                      </a:r>
                      <a:endParaRPr lang="ko-KR" altLang="en-US" sz="1100" dirty="0"/>
                    </a:p>
                  </a:txBody>
                  <a:tcPr marL="36000" marR="36000" marT="36000" marB="3600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1-1-4.</a:t>
                      </a:r>
                      <a:endParaRPr lang="ko-KR" altLang="en-US" sz="110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Calibration</a:t>
                      </a:r>
                      <a:endParaRPr lang="ko-KR" altLang="en-US" sz="110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국민대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O</a:t>
                      </a:r>
                      <a:endParaRPr lang="ko-KR" altLang="en-US" sz="1100" dirty="0"/>
                    </a:p>
                  </a:txBody>
                  <a:tcPr marL="36000" marR="36000" marT="36000" marB="36000" anchor="ctr"/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1-1-5.</a:t>
                      </a:r>
                      <a:endParaRPr lang="ko-KR" altLang="en-US" sz="1100" dirty="0"/>
                    </a:p>
                  </a:txBody>
                  <a:tcPr marL="36000" marR="36000" marT="36000" marB="3600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/>
                        <a:t>재현성</a:t>
                      </a:r>
                      <a:r>
                        <a:rPr lang="ko-KR" altLang="en-US" sz="1100" dirty="0"/>
                        <a:t> </a:t>
                      </a:r>
                      <a:r>
                        <a:rPr lang="en-US" altLang="ko-KR" sz="1100" dirty="0"/>
                        <a:t>test</a:t>
                      </a:r>
                      <a:endParaRPr lang="ko-KR" altLang="en-US" sz="1100" dirty="0"/>
                    </a:p>
                  </a:txBody>
                  <a:tcPr marL="36000" marR="36000" marT="36000" marB="3600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국민대</a:t>
                      </a:r>
                    </a:p>
                  </a:txBody>
                  <a:tcPr marL="36000" marR="36000" marT="36000" marB="3600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O</a:t>
                      </a:r>
                      <a:endParaRPr lang="ko-KR" altLang="en-US" sz="1100" dirty="0"/>
                    </a:p>
                  </a:txBody>
                  <a:tcPr marL="36000" marR="36000" marT="36000" marB="3600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36000" marR="36000" marT="36000" marB="3600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360000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/>
                        <a:t>1-2.</a:t>
                      </a:r>
                      <a:r>
                        <a:rPr lang="en-US" altLang="ko-KR" sz="1200" b="1" baseline="0" dirty="0"/>
                        <a:t> </a:t>
                      </a:r>
                      <a:r>
                        <a:rPr lang="ko-KR" altLang="en-US" sz="1200" b="1" baseline="0" dirty="0"/>
                        <a:t>기타</a:t>
                      </a:r>
                      <a:endParaRPr lang="ko-KR" altLang="en-US" sz="1200" b="1" dirty="0"/>
                    </a:p>
                  </a:txBody>
                  <a:tcPr marL="36000" marR="36000" marT="36000" marB="3600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담당</a:t>
                      </a:r>
                    </a:p>
                  </a:txBody>
                  <a:tcPr marL="36000" marR="36000" marT="36000" marB="3600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실행여부</a:t>
                      </a:r>
                    </a:p>
                  </a:txBody>
                  <a:tcPr marL="36000" marR="36000" marT="36000" marB="3600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PLAN</a:t>
                      </a:r>
                      <a:endParaRPr lang="ko-KR" altLang="en-US" sz="1200" b="1" dirty="0"/>
                    </a:p>
                  </a:txBody>
                  <a:tcPr marL="36000" marR="36000" marT="36000" marB="3600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/>
                        <a:t>진행율</a:t>
                      </a:r>
                      <a:r>
                        <a:rPr lang="en-US" altLang="ko-KR" sz="1200" b="1" dirty="0"/>
                        <a:t>(%)</a:t>
                      </a:r>
                      <a:endParaRPr lang="ko-KR" altLang="en-US" sz="1200" b="1" dirty="0"/>
                    </a:p>
                  </a:txBody>
                  <a:tcPr marL="36000" marR="36000" marT="36000" marB="3600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1-2-1.</a:t>
                      </a:r>
                      <a:endParaRPr lang="ko-KR" altLang="en-US" sz="1100" dirty="0"/>
                    </a:p>
                  </a:txBody>
                  <a:tcPr marL="36000" marR="36000" marT="36000" marB="3600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전도도 </a:t>
                      </a:r>
                      <a:r>
                        <a:rPr lang="en-US" altLang="ko-KR" sz="1100" dirty="0"/>
                        <a:t>concept</a:t>
                      </a:r>
                      <a:r>
                        <a:rPr lang="en-US" altLang="ko-KR" sz="1100" baseline="0" dirty="0"/>
                        <a:t> </a:t>
                      </a:r>
                      <a:r>
                        <a:rPr lang="ko-KR" altLang="en-US" sz="1100" baseline="0" dirty="0"/>
                        <a:t>미팅</a:t>
                      </a:r>
                      <a:endParaRPr lang="ko-KR" altLang="en-US" sz="1100" dirty="0"/>
                    </a:p>
                  </a:txBody>
                  <a:tcPr marL="36000" marR="36000" marT="36000" marB="3600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국민대</a:t>
                      </a:r>
                      <a:r>
                        <a:rPr lang="en-US" altLang="ko-KR" sz="1100" dirty="0"/>
                        <a:t>/ATIK</a:t>
                      </a:r>
                      <a:endParaRPr lang="ko-KR" altLang="en-US" sz="1100" dirty="0"/>
                    </a:p>
                  </a:txBody>
                  <a:tcPr marL="36000" marR="36000" marT="36000" marB="3600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O</a:t>
                      </a:r>
                      <a:endParaRPr lang="ko-KR" altLang="en-US" sz="1100" dirty="0"/>
                    </a:p>
                  </a:txBody>
                  <a:tcPr marL="36000" marR="36000" marT="36000" marB="3600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19/09/10</a:t>
                      </a:r>
                      <a:endParaRPr lang="ko-KR" altLang="en-US" sz="1100" dirty="0"/>
                    </a:p>
                  </a:txBody>
                  <a:tcPr marL="36000" marR="36000" marT="36000" marB="3600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100</a:t>
                      </a:r>
                      <a:endParaRPr lang="ko-KR" altLang="en-US" sz="1100" dirty="0"/>
                    </a:p>
                  </a:txBody>
                  <a:tcPr marL="36000" marR="36000" marT="36000" marB="3600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1-2-2.</a:t>
                      </a:r>
                      <a:endParaRPr lang="ko-KR" altLang="en-US" sz="1100" dirty="0"/>
                    </a:p>
                  </a:txBody>
                  <a:tcPr marL="36000" marR="36000" marT="36000" marB="3600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관련 </a:t>
                      </a:r>
                      <a:r>
                        <a:rPr lang="en-US" altLang="ko-KR" sz="1100" dirty="0"/>
                        <a:t>parts</a:t>
                      </a:r>
                      <a:r>
                        <a:rPr lang="en-US" altLang="ko-KR" sz="1100" baseline="0" dirty="0"/>
                        <a:t> list </a:t>
                      </a:r>
                      <a:r>
                        <a:rPr lang="ko-KR" altLang="en-US" sz="1100" baseline="0" dirty="0"/>
                        <a:t>전달</a:t>
                      </a:r>
                      <a:endParaRPr lang="ko-KR" altLang="en-US" sz="1100" dirty="0"/>
                    </a:p>
                  </a:txBody>
                  <a:tcPr marL="36000" marR="36000" marT="36000" marB="3600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국민대</a:t>
                      </a:r>
                    </a:p>
                  </a:txBody>
                  <a:tcPr marL="36000" marR="36000" marT="36000" marB="3600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O</a:t>
                      </a:r>
                      <a:endParaRPr lang="ko-KR" altLang="en-US" sz="1100" dirty="0"/>
                    </a:p>
                  </a:txBody>
                  <a:tcPr marL="36000" marR="36000" marT="36000" marB="3600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19/09/11</a:t>
                      </a:r>
                      <a:endParaRPr lang="ko-KR" altLang="en-US" sz="1100" dirty="0"/>
                    </a:p>
                  </a:txBody>
                  <a:tcPr marL="36000" marR="36000" marT="36000" marB="3600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100</a:t>
                      </a:r>
                      <a:endParaRPr lang="ko-KR" altLang="en-US" sz="1100" dirty="0"/>
                    </a:p>
                  </a:txBody>
                  <a:tcPr marL="36000" marR="36000" marT="36000" marB="3600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360000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/>
                        <a:t>1-3.</a:t>
                      </a:r>
                      <a:r>
                        <a:rPr lang="en-US" altLang="ko-KR" sz="1200" b="1" baseline="0" dirty="0"/>
                        <a:t> </a:t>
                      </a:r>
                      <a:r>
                        <a:rPr lang="ko-KR" altLang="en-US" sz="1200" b="1" baseline="0" dirty="0"/>
                        <a:t>추가 시나리오</a:t>
                      </a:r>
                      <a:endParaRPr lang="ko-KR" altLang="en-US" sz="1200" b="1" dirty="0"/>
                    </a:p>
                  </a:txBody>
                  <a:tcPr marL="36000" marR="36000" marT="36000" marB="3600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담당</a:t>
                      </a:r>
                    </a:p>
                  </a:txBody>
                  <a:tcPr marL="36000" marR="36000" marT="36000" marB="3600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실행여부</a:t>
                      </a:r>
                    </a:p>
                  </a:txBody>
                  <a:tcPr marL="36000" marR="36000" marT="36000" marB="3600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PLAN</a:t>
                      </a:r>
                      <a:endParaRPr lang="ko-KR" altLang="en-US" sz="1200" b="1" dirty="0"/>
                    </a:p>
                  </a:txBody>
                  <a:tcPr marL="36000" marR="36000" marT="36000" marB="3600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/>
                        <a:t>진행율</a:t>
                      </a:r>
                      <a:r>
                        <a:rPr lang="en-US" altLang="ko-KR" sz="1200" b="1" dirty="0"/>
                        <a:t>(%)</a:t>
                      </a:r>
                      <a:endParaRPr lang="ko-KR" altLang="en-US" sz="1200" b="1" dirty="0"/>
                    </a:p>
                  </a:txBody>
                  <a:tcPr marL="36000" marR="36000" marT="36000" marB="3600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1-3-1.</a:t>
                      </a:r>
                      <a:endParaRPr lang="ko-KR" altLang="en-US" sz="1100" dirty="0"/>
                    </a:p>
                  </a:txBody>
                  <a:tcPr marL="36000" marR="36000" marT="36000" marB="3600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Long-term </a:t>
                      </a:r>
                      <a:r>
                        <a:rPr lang="ko-KR" altLang="en-US" sz="1100" dirty="0"/>
                        <a:t>측정</a:t>
                      </a:r>
                    </a:p>
                  </a:txBody>
                  <a:tcPr marL="36000" marR="36000" marT="36000" marB="3600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국민대</a:t>
                      </a:r>
                    </a:p>
                  </a:txBody>
                  <a:tcPr marL="36000" marR="36000" marT="36000" marB="3600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O</a:t>
                      </a:r>
                      <a:endParaRPr lang="ko-KR" altLang="en-US" sz="1100" dirty="0"/>
                    </a:p>
                  </a:txBody>
                  <a:tcPr marL="36000" marR="36000" marT="36000" marB="3600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19/11/26~</a:t>
                      </a:r>
                      <a:r>
                        <a:rPr lang="en-US" altLang="ko-KR" sz="11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20/02/08</a:t>
                      </a:r>
                      <a:endParaRPr lang="ko-KR" altLang="en-US" sz="11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100</a:t>
                      </a:r>
                      <a:endParaRPr lang="ko-KR" altLang="en-US" sz="1100" dirty="0"/>
                    </a:p>
                  </a:txBody>
                  <a:tcPr marL="36000" marR="36000" marT="36000" marB="3600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424556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81281" y="1515964"/>
            <a:ext cx="5320687" cy="36009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400" b="1" dirty="0" smtClean="0"/>
              <a:t>1. </a:t>
            </a:r>
            <a:r>
              <a:rPr lang="ko-KR" altLang="en-US" sz="2400" b="1" dirty="0" smtClean="0"/>
              <a:t>전도도 측정 농도계</a:t>
            </a:r>
            <a:r>
              <a:rPr lang="en-US" altLang="ko-KR" sz="2400" b="1" dirty="0" smtClean="0"/>
              <a:t>: DHF/NH</a:t>
            </a:r>
            <a:r>
              <a:rPr lang="en-US" altLang="ko-KR" sz="2400" b="1" baseline="-25000" dirty="0" smtClean="0"/>
              <a:t>4</a:t>
            </a:r>
            <a:r>
              <a:rPr lang="en-US" altLang="ko-KR" sz="2400" b="1" dirty="0" smtClean="0"/>
              <a:t>OH</a:t>
            </a:r>
          </a:p>
          <a:p>
            <a:pPr>
              <a:lnSpc>
                <a:spcPct val="200000"/>
              </a:lnSpc>
            </a:pP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     1) Progress table</a:t>
            </a:r>
          </a:p>
          <a:p>
            <a:pPr>
              <a:lnSpc>
                <a:spcPct val="200000"/>
              </a:lnSpc>
            </a:pPr>
            <a:r>
              <a:rPr lang="en-US" altLang="ko-KR" b="1" dirty="0"/>
              <a:t>     2) </a:t>
            </a:r>
            <a:r>
              <a:rPr lang="ko-KR" altLang="en-US" b="1" dirty="0"/>
              <a:t>전도도 측정</a:t>
            </a:r>
            <a:r>
              <a:rPr lang="en-US" altLang="ko-KR" b="1" dirty="0"/>
              <a:t> </a:t>
            </a:r>
            <a:r>
              <a:rPr lang="ko-KR" altLang="en-US" b="1" dirty="0"/>
              <a:t>환경 구성</a:t>
            </a:r>
            <a:endParaRPr lang="en-US" altLang="ko-KR" b="1" dirty="0"/>
          </a:p>
          <a:p>
            <a:pPr>
              <a:lnSpc>
                <a:spcPct val="200000"/>
              </a:lnSpc>
            </a:pPr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</a:rPr>
              <a:t>     3) </a:t>
            </a:r>
            <a:r>
              <a:rPr lang="ko-KR" altLang="en-US" dirty="0" err="1" smtClean="0">
                <a:solidFill>
                  <a:schemeClr val="bg1">
                    <a:lumMod val="75000"/>
                  </a:schemeClr>
                </a:solidFill>
              </a:rPr>
              <a:t>용액별</a:t>
            </a:r>
            <a:r>
              <a:rPr lang="ko-KR" altLang="en-US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</a:rPr>
              <a:t>conductivity</a:t>
            </a:r>
          </a:p>
          <a:p>
            <a:pPr>
              <a:lnSpc>
                <a:spcPct val="200000"/>
              </a:lnSpc>
            </a:pPr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</a:rPr>
              <a:t>     4) Spiking test</a:t>
            </a:r>
          </a:p>
          <a:p>
            <a:pPr>
              <a:lnSpc>
                <a:spcPct val="200000"/>
              </a:lnSpc>
            </a:pPr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</a:rPr>
              <a:t>     5) Long-term </a:t>
            </a:r>
            <a:r>
              <a:rPr lang="ko-KR" altLang="en-US" dirty="0" smtClean="0">
                <a:solidFill>
                  <a:schemeClr val="bg1">
                    <a:lumMod val="75000"/>
                  </a:schemeClr>
                </a:solidFill>
              </a:rPr>
              <a:t>측정</a:t>
            </a:r>
            <a:endParaRPr lang="en-US" altLang="ko-KR" dirty="0" smtClean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94430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604295" y="641147"/>
            <a:ext cx="4925303" cy="3693659"/>
            <a:chOff x="4984750" y="586701"/>
            <a:chExt cx="3840331" cy="2880000"/>
          </a:xfrm>
        </p:grpSpPr>
        <p:pic>
          <p:nvPicPr>
            <p:cNvPr id="3" name="Picture 2" descr="C:\Users\yjeo\Documents\카카오톡 받은 파일\[크기변환]KakaoTalk_20200110_184629636_03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84750" y="586701"/>
              <a:ext cx="3840331" cy="2880000"/>
            </a:xfrm>
            <a:prstGeom prst="rect">
              <a:avLst/>
            </a:prstGeom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/>
            <p:cNvSpPr txBox="1"/>
            <p:nvPr/>
          </p:nvSpPr>
          <p:spPr>
            <a:xfrm>
              <a:off x="5854951" y="2383302"/>
              <a:ext cx="877669" cy="2399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rgbClr val="002060"/>
                  </a:solidFill>
                </a:rPr>
                <a:t>~0.1 L/min</a:t>
              </a:r>
              <a:endParaRPr lang="ko-KR" altLang="en-US" sz="1400" b="1" dirty="0">
                <a:solidFill>
                  <a:srgbClr val="00206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/>
                <p:cNvSpPr txBox="1"/>
                <p:nvPr/>
              </p:nvSpPr>
              <p:spPr>
                <a:xfrm>
                  <a:off x="5614359" y="1811056"/>
                  <a:ext cx="742653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ko-KR" altLang="en-US" sz="1400" b="1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𝝓</m:t>
                      </m:r>
                      <m:r>
                        <a:rPr lang="en-US" altLang="ko-KR" sz="1400" b="1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𝟔</m:t>
                      </m:r>
                    </m:oMath>
                  </a14:m>
                  <a:r>
                    <a:rPr lang="en-US" altLang="ko-KR" sz="1400" b="1" dirty="0">
                      <a:solidFill>
                        <a:srgbClr val="002060"/>
                      </a:solidFill>
                    </a:rPr>
                    <a:t>, PTFE</a:t>
                  </a:r>
                  <a:endParaRPr lang="ko-KR" altLang="en-US" sz="1400" b="1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5" name="TextBox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14359" y="1811056"/>
                  <a:ext cx="742653" cy="246221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 t="-1923" r="-641" b="-15385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" name="직선 화살표 연결선 5"/>
            <p:cNvCxnSpPr/>
            <p:nvPr/>
          </p:nvCxnSpPr>
          <p:spPr>
            <a:xfrm flipV="1">
              <a:off x="6878076" y="2360506"/>
              <a:ext cx="0" cy="511756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화살표 연결선 6"/>
            <p:cNvCxnSpPr/>
            <p:nvPr/>
          </p:nvCxnSpPr>
          <p:spPr>
            <a:xfrm flipV="1">
              <a:off x="5365569" y="1567882"/>
              <a:ext cx="0" cy="732569"/>
            </a:xfrm>
            <a:prstGeom prst="straightConnector1">
              <a:avLst/>
            </a:prstGeom>
            <a:ln w="25400">
              <a:solidFill>
                <a:srgbClr val="FF0000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화살표 연결선 7"/>
            <p:cNvCxnSpPr/>
            <p:nvPr/>
          </p:nvCxnSpPr>
          <p:spPr>
            <a:xfrm flipV="1">
              <a:off x="7651568" y="2255120"/>
              <a:ext cx="0" cy="847694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0" y="0"/>
            <a:ext cx="22477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smtClean="0"/>
              <a:t>전도도 측정 환경 구성</a:t>
            </a:r>
            <a:endParaRPr lang="ko-KR" altLang="en-US" sz="16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212056" y="4877979"/>
            <a:ext cx="868429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 smtClean="0"/>
              <a:t>→ 전도도 측정 센서 부분이 용액에 완전히 잠기게 하기 위해 용액의 </a:t>
            </a:r>
            <a:r>
              <a:rPr lang="en-US" altLang="ko-KR" sz="1400" b="1" dirty="0" smtClean="0"/>
              <a:t>flow </a:t>
            </a:r>
            <a:r>
              <a:rPr lang="ko-KR" altLang="en-US" sz="1400" b="1" dirty="0" smtClean="0"/>
              <a:t>방향을 아래에서 위쪽으로</a:t>
            </a:r>
            <a:r>
              <a:rPr lang="en-US" altLang="ko-KR" sz="1400" b="1" dirty="0" smtClean="0"/>
              <a:t/>
            </a:r>
            <a:br>
              <a:rPr lang="en-US" altLang="ko-KR" sz="1400" b="1" dirty="0" smtClean="0"/>
            </a:br>
            <a:r>
              <a:rPr lang="en-US" altLang="ko-KR" sz="1400" b="1" dirty="0" smtClean="0"/>
              <a:t>   </a:t>
            </a:r>
            <a:r>
              <a:rPr lang="ko-KR" altLang="en-US" sz="1400" b="1" dirty="0" smtClean="0"/>
              <a:t> 향하도록 구성함</a:t>
            </a:r>
            <a:r>
              <a:rPr lang="en-US" altLang="ko-KR" sz="1400" b="1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b="1" dirty="0" smtClean="0"/>
              <a:t>→ 배관용 </a:t>
            </a:r>
            <a:r>
              <a:rPr lang="ko-KR" altLang="en-US" sz="1400" b="1" dirty="0" err="1" smtClean="0"/>
              <a:t>피팅</a:t>
            </a:r>
            <a:r>
              <a:rPr lang="ko-KR" altLang="en-US" sz="1400" b="1" dirty="0" smtClean="0"/>
              <a:t> 등 용액이 접촉되는 부분은 부식 등의 오염을 방지하기 위해 금속 재질 사용 </a:t>
            </a:r>
            <a:r>
              <a:rPr lang="ko-KR" altLang="en-US" sz="1400" b="1" dirty="0" err="1" smtClean="0"/>
              <a:t>안함</a:t>
            </a:r>
            <a:r>
              <a:rPr lang="en-US" altLang="ko-KR" sz="1400" b="1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b="1" dirty="0" smtClean="0"/>
              <a:t>→ </a:t>
            </a:r>
            <a:r>
              <a:rPr lang="ko-KR" altLang="en-US" sz="1400" b="1" dirty="0" err="1" smtClean="0"/>
              <a:t>센서부에</a:t>
            </a:r>
            <a:r>
              <a:rPr lang="ko-KR" altLang="en-US" sz="1400" b="1" dirty="0" smtClean="0"/>
              <a:t> </a:t>
            </a:r>
            <a:r>
              <a:rPr lang="en-US" altLang="ko-KR" sz="1400" b="1" dirty="0" smtClean="0"/>
              <a:t>bubble</a:t>
            </a:r>
            <a:r>
              <a:rPr lang="ko-KR" altLang="en-US" sz="1400" b="1" dirty="0" smtClean="0"/>
              <a:t>이 축적되는 문제를 해결하기 위해 </a:t>
            </a:r>
            <a:r>
              <a:rPr lang="en-US" altLang="ko-KR" sz="1400" b="1" dirty="0" smtClean="0"/>
              <a:t>bottle </a:t>
            </a:r>
            <a:r>
              <a:rPr lang="ko-KR" altLang="en-US" sz="1400" b="1" dirty="0" smtClean="0"/>
              <a:t>내부 </a:t>
            </a:r>
            <a:r>
              <a:rPr lang="en-US" altLang="ko-KR" sz="1400" b="1" dirty="0" smtClean="0"/>
              <a:t>line</a:t>
            </a:r>
            <a:r>
              <a:rPr lang="ko-KR" altLang="en-US" sz="1400" b="1" dirty="0" smtClean="0"/>
              <a:t>을 모두 용액에 잠기도록 구성함</a:t>
            </a:r>
            <a:r>
              <a:rPr lang="en-US" altLang="ko-KR" sz="1400" b="1" dirty="0" smtClean="0"/>
              <a:t>.</a:t>
            </a:r>
            <a:endParaRPr lang="en-US" altLang="ko-KR" sz="1400" b="1" dirty="0"/>
          </a:p>
        </p:txBody>
      </p:sp>
      <p:pic>
        <p:nvPicPr>
          <p:cNvPr id="11" name="Picture 3" descr="C:\Users\yjeo\Documents\카카오톡 받은 파일\[크기변환]KakaoTalk_20200123_171826981_0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284040" y="1103025"/>
            <a:ext cx="3693600" cy="2769961"/>
          </a:xfrm>
          <a:prstGeom prst="rect">
            <a:avLst/>
          </a:prstGeom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6894977" y="1555495"/>
            <a:ext cx="182524" cy="2273300"/>
          </a:xfrm>
          <a:prstGeom prst="rect">
            <a:avLst/>
          </a:prstGeom>
          <a:solidFill>
            <a:srgbClr val="FF00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7179101" y="1562488"/>
            <a:ext cx="182524" cy="2273300"/>
          </a:xfrm>
          <a:prstGeom prst="rect">
            <a:avLst/>
          </a:prstGeom>
          <a:solidFill>
            <a:srgbClr val="0000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화살표 연결선 13"/>
          <p:cNvCxnSpPr/>
          <p:nvPr/>
        </p:nvCxnSpPr>
        <p:spPr>
          <a:xfrm flipV="1">
            <a:off x="6986239" y="1612145"/>
            <a:ext cx="0" cy="216000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/>
          <p:nvPr/>
        </p:nvCxnSpPr>
        <p:spPr>
          <a:xfrm flipV="1">
            <a:off x="7270363" y="1619138"/>
            <a:ext cx="0" cy="2160000"/>
          </a:xfrm>
          <a:prstGeom prst="straightConnector1">
            <a:avLst/>
          </a:prstGeom>
          <a:ln w="25400">
            <a:solidFill>
              <a:srgbClr val="0000FF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2264110" y="781050"/>
            <a:ext cx="826626" cy="1430357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연결선 19"/>
          <p:cNvCxnSpPr/>
          <p:nvPr/>
        </p:nvCxnSpPr>
        <p:spPr>
          <a:xfrm>
            <a:off x="3090736" y="2211407"/>
            <a:ext cx="2655123" cy="2123399"/>
          </a:xfrm>
          <a:prstGeom prst="line">
            <a:avLst/>
          </a:prstGeom>
          <a:noFill/>
          <a:ln>
            <a:solidFill>
              <a:srgbClr val="00B050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3" name="직선 연결선 22"/>
          <p:cNvCxnSpPr/>
          <p:nvPr/>
        </p:nvCxnSpPr>
        <p:spPr>
          <a:xfrm flipV="1">
            <a:off x="3090736" y="641147"/>
            <a:ext cx="2655123" cy="139903"/>
          </a:xfrm>
          <a:prstGeom prst="line">
            <a:avLst/>
          </a:prstGeom>
          <a:noFill/>
          <a:ln>
            <a:solidFill>
              <a:srgbClr val="00B050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6" name="원호 25"/>
          <p:cNvSpPr/>
          <p:nvPr/>
        </p:nvSpPr>
        <p:spPr>
          <a:xfrm rot="10800000">
            <a:off x="6531767" y="2935801"/>
            <a:ext cx="1174750" cy="458020"/>
          </a:xfrm>
          <a:prstGeom prst="arc">
            <a:avLst>
              <a:gd name="adj1" fmla="val 10933250"/>
              <a:gd name="adj2" fmla="val 0"/>
            </a:avLst>
          </a:prstGeom>
          <a:noFill/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직선 화살표 연결선 27"/>
          <p:cNvCxnSpPr/>
          <p:nvPr/>
        </p:nvCxnSpPr>
        <p:spPr>
          <a:xfrm>
            <a:off x="4733925" y="2527190"/>
            <a:ext cx="0" cy="572023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4065105" y="2189724"/>
            <a:ext cx="15664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/>
              <a:t>전도도 </a:t>
            </a:r>
            <a:r>
              <a:rPr lang="ko-KR" altLang="en-US" sz="1400" b="1" smtClean="0"/>
              <a:t>측정 센</a:t>
            </a:r>
            <a:r>
              <a:rPr lang="ko-KR" altLang="en-US" sz="1400" b="1"/>
              <a:t>서</a:t>
            </a:r>
          </a:p>
        </p:txBody>
      </p:sp>
    </p:spTree>
    <p:extLst>
      <p:ext uri="{BB962C8B-B14F-4D97-AF65-F5344CB8AC3E}">
        <p14:creationId xmlns:p14="http://schemas.microsoft.com/office/powerpoint/2010/main" val="19799368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81281" y="1515964"/>
            <a:ext cx="5320687" cy="36009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400" b="1" dirty="0" smtClean="0"/>
              <a:t>1. </a:t>
            </a:r>
            <a:r>
              <a:rPr lang="ko-KR" altLang="en-US" sz="2400" b="1" dirty="0" smtClean="0"/>
              <a:t>전도도 측정 농도계</a:t>
            </a:r>
            <a:r>
              <a:rPr lang="en-US" altLang="ko-KR" sz="2400" b="1" dirty="0" smtClean="0"/>
              <a:t>: DHF/NH</a:t>
            </a:r>
            <a:r>
              <a:rPr lang="en-US" altLang="ko-KR" sz="2400" b="1" baseline="-25000" dirty="0" smtClean="0"/>
              <a:t>4</a:t>
            </a:r>
            <a:r>
              <a:rPr lang="en-US" altLang="ko-KR" sz="2400" b="1" dirty="0" smtClean="0"/>
              <a:t>OH</a:t>
            </a:r>
          </a:p>
          <a:p>
            <a:pPr>
              <a:lnSpc>
                <a:spcPct val="200000"/>
              </a:lnSpc>
            </a:pP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     1) Progress table</a:t>
            </a:r>
          </a:p>
          <a:p>
            <a:pPr>
              <a:lnSpc>
                <a:spcPct val="200000"/>
              </a:lnSpc>
            </a:pPr>
            <a:r>
              <a:rPr lang="en-US" altLang="ko-KR" b="1" dirty="0"/>
              <a:t>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    2) 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전도도 측정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환경 구성</a:t>
            </a:r>
            <a:endParaRPr lang="en-US" altLang="ko-KR" dirty="0">
              <a:solidFill>
                <a:schemeClr val="bg1">
                  <a:lumMod val="7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/>
              <a:t>     3) </a:t>
            </a:r>
            <a:r>
              <a:rPr lang="ko-KR" altLang="en-US" b="1" dirty="0" err="1"/>
              <a:t>용액별</a:t>
            </a:r>
            <a:r>
              <a:rPr lang="ko-KR" altLang="en-US" b="1" dirty="0"/>
              <a:t> </a:t>
            </a:r>
            <a:r>
              <a:rPr lang="en-US" altLang="ko-KR" b="1" dirty="0"/>
              <a:t>conductivity</a:t>
            </a:r>
          </a:p>
          <a:p>
            <a:pPr>
              <a:lnSpc>
                <a:spcPct val="200000"/>
              </a:lnSpc>
            </a:pPr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</a:rPr>
              <a:t>     4) Spiking test</a:t>
            </a:r>
          </a:p>
          <a:p>
            <a:pPr>
              <a:lnSpc>
                <a:spcPct val="200000"/>
              </a:lnSpc>
            </a:pPr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</a:rPr>
              <a:t>     5) Long-term </a:t>
            </a:r>
            <a:r>
              <a:rPr lang="ko-KR" altLang="en-US" dirty="0" smtClean="0">
                <a:solidFill>
                  <a:schemeClr val="bg1">
                    <a:lumMod val="75000"/>
                  </a:schemeClr>
                </a:solidFill>
              </a:rPr>
              <a:t>측정</a:t>
            </a:r>
            <a:endParaRPr lang="en-US" altLang="ko-KR" dirty="0" smtClean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95367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개체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57267836"/>
              </p:ext>
            </p:extLst>
          </p:nvPr>
        </p:nvGraphicFramePr>
        <p:xfrm>
          <a:off x="424945" y="585503"/>
          <a:ext cx="4239247" cy="299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142" name="Graph" r:id="rId3" imgW="4275720" imgH="3024000" progId="Origin50.Graph">
                  <p:embed/>
                </p:oleObj>
              </mc:Choice>
              <mc:Fallback>
                <p:oleObj name="Graph" r:id="rId3" imgW="4275720" imgH="3024000" progId="Origin50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24945" y="585503"/>
                        <a:ext cx="4239247" cy="2998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개체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57364828"/>
              </p:ext>
            </p:extLst>
          </p:nvPr>
        </p:nvGraphicFramePr>
        <p:xfrm>
          <a:off x="4481957" y="585503"/>
          <a:ext cx="4237099" cy="299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143" name="Graph" r:id="rId5" imgW="4275720" imgH="3024000" progId="Origin50.Graph">
                  <p:embed/>
                </p:oleObj>
              </mc:Choice>
              <mc:Fallback>
                <p:oleObj name="Graph" r:id="rId5" imgW="4275720" imgH="3024000" progId="Origin50.Graph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81957" y="585503"/>
                        <a:ext cx="4237099" cy="2998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0" y="0"/>
            <a:ext cx="25490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err="1" smtClean="0"/>
              <a:t>약</a:t>
            </a:r>
            <a:r>
              <a:rPr lang="ko-KR" altLang="en-US" sz="1600" b="1" dirty="0" err="1"/>
              <a:t>액</a:t>
            </a:r>
            <a:r>
              <a:rPr lang="en-US" altLang="ko-KR" sz="1600" b="1" dirty="0" smtClean="0"/>
              <a:t> </a:t>
            </a:r>
            <a:r>
              <a:rPr lang="ko-KR" altLang="en-US" sz="1600" b="1" dirty="0" err="1"/>
              <a:t>농도별</a:t>
            </a:r>
            <a:r>
              <a:rPr lang="ko-KR" altLang="en-US" sz="1600" b="1" dirty="0"/>
              <a:t> </a:t>
            </a:r>
            <a:r>
              <a:rPr lang="en-US" altLang="ko-KR" sz="1600" b="1" dirty="0"/>
              <a:t>conductivity</a:t>
            </a:r>
            <a:endParaRPr lang="ko-KR" altLang="en-US" sz="16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259188" y="701763"/>
                <a:ext cx="2454070" cy="3101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rgbClr val="0000FF"/>
                          </a:solidFill>
                          <a:latin typeface="Cambria Math"/>
                        </a:rPr>
                        <m:t>𝑦</m:t>
                      </m:r>
                      <m:r>
                        <a:rPr lang="en-US" altLang="ko-KR" sz="1400" b="0" i="1" smtClean="0">
                          <a:solidFill>
                            <a:srgbClr val="0000FF"/>
                          </a:solidFill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altLang="ko-KR" sz="1400" b="0" i="1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ko-KR" sz="1400" b="0" i="1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9.150</m:t>
                          </m:r>
                          <m:r>
                            <a:rPr lang="en-US" altLang="ko-KR" sz="1400" b="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/>
                            </a:rPr>
                            <m:t>×10</m:t>
                          </m:r>
                        </m:e>
                        <m:sup>
                          <m:r>
                            <a:rPr lang="en-US" altLang="ko-KR" sz="1400" b="0" i="1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−5</m:t>
                          </m:r>
                        </m:sup>
                      </m:sSup>
                      <m:r>
                        <a:rPr lang="en-US" altLang="ko-KR" sz="1400" b="0" i="1" smtClean="0">
                          <a:solidFill>
                            <a:srgbClr val="0000FF"/>
                          </a:solidFill>
                          <a:latin typeface="Cambria Math"/>
                        </a:rPr>
                        <m:t>𝑥</m:t>
                      </m:r>
                      <m:r>
                        <a:rPr lang="en-US" altLang="ko-KR" sz="1400" b="0" i="1" smtClean="0">
                          <a:solidFill>
                            <a:srgbClr val="0000FF"/>
                          </a:solidFill>
                          <a:latin typeface="Cambria Math"/>
                        </a:rPr>
                        <m:t>−0.1400</m:t>
                      </m:r>
                    </m:oMath>
                  </m:oMathPara>
                </a14:m>
                <a:endParaRPr lang="ko-KR" altLang="en-US" sz="14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9188" y="701763"/>
                <a:ext cx="2454070" cy="310150"/>
              </a:xfrm>
              <a:prstGeom prst="rect">
                <a:avLst/>
              </a:prstGeom>
              <a:blipFill rotWithShape="1">
                <a:blip r:embed="rId7"/>
                <a:stretch>
                  <a:fillRect b="-39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1259188" y="1009957"/>
                <a:ext cx="167936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400" i="1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ko-KR" sz="1400" b="0" i="1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𝐴𝑑𝑗</m:t>
                          </m:r>
                          <m:r>
                            <a:rPr lang="en-US" altLang="ko-KR" sz="1400" b="0" i="1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. </m:t>
                          </m:r>
                          <m:r>
                            <a:rPr lang="en-US" altLang="ko-KR" sz="1400" b="0" i="1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𝑅</m:t>
                          </m:r>
                        </m:e>
                        <m:sup>
                          <m:r>
                            <a:rPr lang="en-US" altLang="ko-KR" sz="1400" b="0" i="1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altLang="ko-KR" sz="1400" b="0" i="1" smtClean="0">
                          <a:solidFill>
                            <a:srgbClr val="0000FF"/>
                          </a:solidFill>
                          <a:latin typeface="Cambria Math"/>
                        </a:rPr>
                        <m:t>=</m:t>
                      </m:r>
                      <m:r>
                        <a:rPr lang="en-US" altLang="ko-KR" sz="1400" b="1" i="1" smtClean="0">
                          <a:solidFill>
                            <a:srgbClr val="0000FF"/>
                          </a:solidFill>
                          <a:latin typeface="Cambria Math"/>
                        </a:rPr>
                        <m:t>𝟎</m:t>
                      </m:r>
                      <m:r>
                        <a:rPr lang="en-US" altLang="ko-KR" sz="1400" b="1" i="1" smtClean="0">
                          <a:solidFill>
                            <a:srgbClr val="0000FF"/>
                          </a:solidFill>
                          <a:latin typeface="Cambria Math"/>
                        </a:rPr>
                        <m:t>.</m:t>
                      </m:r>
                      <m:r>
                        <a:rPr lang="en-US" altLang="ko-KR" sz="1400" b="1" i="1" smtClean="0">
                          <a:solidFill>
                            <a:srgbClr val="0000FF"/>
                          </a:solidFill>
                          <a:latin typeface="Cambria Math"/>
                        </a:rPr>
                        <m:t>𝟗𝟗𝟗</m:t>
                      </m:r>
                      <m:r>
                        <a:rPr lang="en-US" altLang="ko-KR" sz="1400" b="1" i="1" smtClean="0">
                          <a:solidFill>
                            <a:srgbClr val="0000FF"/>
                          </a:solidFill>
                          <a:latin typeface="Cambria Math"/>
                        </a:rPr>
                        <m:t> </m:t>
                      </m:r>
                      <m:r>
                        <a:rPr lang="en-US" altLang="ko-KR" sz="1400" b="1" i="1" smtClean="0">
                          <a:solidFill>
                            <a:srgbClr val="0000FF"/>
                          </a:solidFill>
                          <a:latin typeface="Cambria Math"/>
                        </a:rPr>
                        <m:t>𝟓</m:t>
                      </m:r>
                    </m:oMath>
                  </m:oMathPara>
                </a14:m>
                <a:endParaRPr lang="ko-KR" altLang="en-US" sz="1400" b="1" dirty="0">
                  <a:solidFill>
                    <a:srgbClr val="0000FF"/>
                  </a:solidFill>
                </a:endParaRPr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9188" y="1009957"/>
                <a:ext cx="1679369" cy="307777"/>
              </a:xfrm>
              <a:prstGeom prst="rect">
                <a:avLst/>
              </a:prstGeom>
              <a:blipFill rotWithShape="1">
                <a:blip r:embed="rId8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976511" y="3584303"/>
            <a:ext cx="313611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/>
              <a:t>Measurement condition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rgbClr val="FF0000"/>
                </a:solidFill>
              </a:rPr>
              <a:t>- T-compensation: </a:t>
            </a:r>
            <a:r>
              <a:rPr lang="en-US" altLang="ko-KR" sz="1200" b="1" dirty="0">
                <a:solidFill>
                  <a:srgbClr val="FF0000"/>
                </a:solidFill>
              </a:rPr>
              <a:t>0.669%/K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rgbClr val="FF0000"/>
                </a:solidFill>
              </a:rPr>
              <a:t>- Conductivity range: 0~50 </a:t>
            </a:r>
            <a:r>
              <a:rPr lang="en-US" altLang="ko-KR" sz="1200" dirty="0" err="1">
                <a:solidFill>
                  <a:srgbClr val="FF0000"/>
                </a:solidFill>
              </a:rPr>
              <a:t>mS</a:t>
            </a:r>
            <a:r>
              <a:rPr lang="en-US" altLang="ko-KR" sz="1200" dirty="0">
                <a:solidFill>
                  <a:srgbClr val="FF0000"/>
                </a:solidFill>
              </a:rPr>
              <a:t>/cm</a:t>
            </a:r>
          </a:p>
          <a:p>
            <a:pPr>
              <a:lnSpc>
                <a:spcPct val="150000"/>
              </a:lnSpc>
            </a:pPr>
            <a:r>
              <a:rPr lang="en-US" altLang="ko-KR" sz="1200" dirty="0"/>
              <a:t>- Scale: 4~20 mA to </a:t>
            </a:r>
            <a:r>
              <a:rPr lang="en-US" altLang="ko-KR" sz="1200" dirty="0" smtClean="0"/>
              <a:t>0~50, Multiply x1000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- </a:t>
            </a:r>
            <a:r>
              <a:rPr lang="en-US" altLang="ko-KR" sz="1200" dirty="0"/>
              <a:t>Flow rate: 15 rpm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074928" y="3584303"/>
            <a:ext cx="305115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/>
              <a:t>Measurement condition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rgbClr val="FF0000"/>
                </a:solidFill>
              </a:rPr>
              <a:t>- T-compensation: </a:t>
            </a:r>
            <a:r>
              <a:rPr lang="en-US" altLang="ko-KR" sz="1200" b="1" dirty="0">
                <a:solidFill>
                  <a:srgbClr val="FF0000"/>
                </a:solidFill>
              </a:rPr>
              <a:t>2.187%/K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rgbClr val="FF0000"/>
                </a:solidFill>
              </a:rPr>
              <a:t>- Conductivity range: 0~5 </a:t>
            </a:r>
            <a:r>
              <a:rPr lang="en-US" altLang="ko-KR" sz="1200" dirty="0" err="1">
                <a:solidFill>
                  <a:srgbClr val="FF0000"/>
                </a:solidFill>
              </a:rPr>
              <a:t>mS</a:t>
            </a:r>
            <a:r>
              <a:rPr lang="en-US" altLang="ko-KR" sz="1200" dirty="0">
                <a:solidFill>
                  <a:srgbClr val="FF0000"/>
                </a:solidFill>
              </a:rPr>
              <a:t>/cm</a:t>
            </a:r>
          </a:p>
          <a:p>
            <a:pPr>
              <a:lnSpc>
                <a:spcPct val="150000"/>
              </a:lnSpc>
            </a:pPr>
            <a:r>
              <a:rPr lang="en-US" altLang="ko-KR" sz="1200" dirty="0"/>
              <a:t>- Scale: 4~20 mA to </a:t>
            </a:r>
            <a:r>
              <a:rPr lang="en-US" altLang="ko-KR" sz="1200" dirty="0" smtClean="0"/>
              <a:t>0~5, Multiply x1000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- Flow rate: 15 rpm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5320122" y="704966"/>
                <a:ext cx="244451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rgbClr val="0000FF"/>
                          </a:solidFill>
                          <a:latin typeface="Cambria Math"/>
                        </a:rPr>
                        <m:t>𝑦</m:t>
                      </m:r>
                      <m:r>
                        <a:rPr lang="en-US" altLang="ko-KR" sz="1400" b="0" i="1" smtClean="0">
                          <a:solidFill>
                            <a:srgbClr val="0000FF"/>
                          </a:solidFill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altLang="ko-KR" sz="1400" b="0" i="1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ko-KR" sz="1400" b="0" i="1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0.029</m:t>
                          </m:r>
                          <m:r>
                            <a:rPr lang="en-US" altLang="ko-KR" sz="1400" b="0" i="0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3</m:t>
                          </m:r>
                          <m:r>
                            <m:rPr>
                              <m:sty m:val="p"/>
                            </m:rPr>
                            <a:rPr lang="en-US" altLang="ko-KR" sz="1400" b="0" i="0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e</m:t>
                          </m:r>
                        </m:e>
                        <m:sup>
                          <m:r>
                            <a:rPr lang="en-US" altLang="ko-KR" sz="1400" b="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/>
                            </a:rPr>
                            <m:t>0.0039</m:t>
                          </m:r>
                          <m:r>
                            <a:rPr lang="en-US" altLang="ko-KR" sz="1400" b="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/>
                            </a:rPr>
                            <m:t>𝑥</m:t>
                          </m:r>
                        </m:sup>
                      </m:sSup>
                      <m:r>
                        <a:rPr lang="en-US" altLang="ko-KR" sz="1400" b="0" i="1" smtClean="0">
                          <a:solidFill>
                            <a:srgbClr val="0000FF"/>
                          </a:solidFill>
                          <a:latin typeface="Cambria Math"/>
                        </a:rPr>
                        <m:t>+0.4227</m:t>
                      </m:r>
                    </m:oMath>
                  </m:oMathPara>
                </a14:m>
                <a:endParaRPr lang="ko-KR" altLang="en-US" sz="14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0122" y="704966"/>
                <a:ext cx="2444515" cy="307777"/>
              </a:xfrm>
              <a:prstGeom prst="rect">
                <a:avLst/>
              </a:prstGeom>
              <a:blipFill rotWithShape="1">
                <a:blip r:embed="rId9"/>
                <a:stretch>
                  <a:fillRect b="-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/>
              <p:cNvSpPr txBox="1"/>
              <p:nvPr/>
            </p:nvSpPr>
            <p:spPr>
              <a:xfrm>
                <a:off x="5320122" y="1009957"/>
                <a:ext cx="153189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400" i="1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ko-KR" sz="1400" b="0" i="1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𝐴𝑑𝑗</m:t>
                          </m:r>
                          <m:r>
                            <a:rPr lang="en-US" altLang="ko-KR" sz="1400" b="0" i="1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. </m:t>
                          </m:r>
                          <m:r>
                            <a:rPr lang="en-US" altLang="ko-KR" sz="1400" b="0" i="1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𝑅</m:t>
                          </m:r>
                        </m:e>
                        <m:sup>
                          <m:r>
                            <a:rPr lang="en-US" altLang="ko-KR" sz="1400" b="0" i="1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altLang="ko-KR" sz="1400" b="0" i="1" smtClean="0">
                          <a:solidFill>
                            <a:srgbClr val="0000FF"/>
                          </a:solidFill>
                          <a:latin typeface="Cambria Math"/>
                        </a:rPr>
                        <m:t>=</m:t>
                      </m:r>
                      <m:r>
                        <a:rPr lang="en-US" altLang="ko-KR" sz="1400" b="1" i="1" smtClean="0">
                          <a:solidFill>
                            <a:srgbClr val="0000FF"/>
                          </a:solidFill>
                          <a:latin typeface="Cambria Math"/>
                        </a:rPr>
                        <m:t>𝟎</m:t>
                      </m:r>
                      <m:r>
                        <a:rPr lang="en-US" altLang="ko-KR" sz="1400" b="1" i="1" smtClean="0">
                          <a:solidFill>
                            <a:srgbClr val="0000FF"/>
                          </a:solidFill>
                          <a:latin typeface="Cambria Math"/>
                        </a:rPr>
                        <m:t>.</m:t>
                      </m:r>
                      <m:r>
                        <a:rPr lang="en-US" altLang="ko-KR" sz="1400" b="1" i="1" smtClean="0">
                          <a:solidFill>
                            <a:srgbClr val="0000FF"/>
                          </a:solidFill>
                          <a:latin typeface="Cambria Math"/>
                        </a:rPr>
                        <m:t>𝟗𝟗𝟖</m:t>
                      </m:r>
                    </m:oMath>
                  </m:oMathPara>
                </a14:m>
                <a:endParaRPr lang="ko-KR" altLang="en-US" sz="1400" b="1" dirty="0">
                  <a:solidFill>
                    <a:srgbClr val="0000FF"/>
                  </a:solidFill>
                </a:endParaRPr>
              </a:p>
            </p:txBody>
          </p:sp>
        </mc:Choice>
        <mc:Fallback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0122" y="1009957"/>
                <a:ext cx="1531894" cy="307777"/>
              </a:xfrm>
              <a:prstGeom prst="rect">
                <a:avLst/>
              </a:prstGeom>
              <a:blipFill rotWithShape="1">
                <a:blip r:embed="rId10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/>
          <p:cNvSpPr txBox="1"/>
          <p:nvPr/>
        </p:nvSpPr>
        <p:spPr>
          <a:xfrm>
            <a:off x="191589" y="5353410"/>
            <a:ext cx="876082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/>
              <a:t>→ </a:t>
            </a:r>
            <a:r>
              <a:rPr lang="en-US" altLang="ko-KR" sz="1400" b="1" dirty="0" smtClean="0"/>
              <a:t>HF 0.14% ~ 2.0% </a:t>
            </a:r>
            <a:r>
              <a:rPr lang="ko-KR" altLang="en-US" sz="1400" b="1" dirty="0" smtClean="0"/>
              <a:t>및 </a:t>
            </a:r>
            <a:r>
              <a:rPr lang="en-US" altLang="ko-KR" sz="1400" b="1" dirty="0" smtClean="0"/>
              <a:t>NH</a:t>
            </a:r>
            <a:r>
              <a:rPr lang="en-US" altLang="ko-KR" sz="1400" b="1" baseline="-25000" dirty="0" smtClean="0"/>
              <a:t>4</a:t>
            </a:r>
            <a:r>
              <a:rPr lang="en-US" altLang="ko-KR" sz="1400" b="1" dirty="0" smtClean="0"/>
              <a:t>OH 1.0% ~ 3.0 % </a:t>
            </a:r>
            <a:r>
              <a:rPr lang="ko-KR" altLang="en-US" sz="1400" b="1" dirty="0" smtClean="0"/>
              <a:t>용액 </a:t>
            </a:r>
            <a:r>
              <a:rPr lang="en-US" altLang="ko-KR" sz="1400" b="1" dirty="0" smtClean="0"/>
              <a:t>flow system</a:t>
            </a:r>
            <a:r>
              <a:rPr lang="ko-KR" altLang="en-US" sz="1400" b="1" dirty="0" smtClean="0"/>
              <a:t>에서 각 </a:t>
            </a:r>
            <a:r>
              <a:rPr lang="ko-KR" altLang="en-US" sz="1400" b="1" dirty="0" err="1" smtClean="0"/>
              <a:t>용액별</a:t>
            </a:r>
            <a:r>
              <a:rPr lang="ko-KR" altLang="en-US" sz="1400" b="1" dirty="0" smtClean="0"/>
              <a:t> 적절한 </a:t>
            </a:r>
            <a:r>
              <a:rPr lang="en-US" altLang="ko-KR" sz="1400" b="1" dirty="0" smtClean="0"/>
              <a:t>T compensation </a:t>
            </a:r>
            <a:br>
              <a:rPr lang="en-US" altLang="ko-KR" sz="1400" b="1" dirty="0" smtClean="0"/>
            </a:br>
            <a:r>
              <a:rPr lang="en-US" altLang="ko-KR" sz="1400" b="1" dirty="0" smtClean="0"/>
              <a:t>    </a:t>
            </a:r>
            <a:r>
              <a:rPr lang="ko-KR" altLang="en-US" sz="1400" b="1" dirty="0" smtClean="0"/>
              <a:t>적용으로 인해 온도에 관계없이</a:t>
            </a:r>
            <a:r>
              <a:rPr lang="en-US" altLang="ko-KR" sz="1400" b="1" dirty="0" smtClean="0"/>
              <a:t> </a:t>
            </a:r>
            <a:r>
              <a:rPr lang="ko-KR" altLang="en-US" sz="1400" b="1" dirty="0" smtClean="0"/>
              <a:t>모든 측정 데이터가 평균 </a:t>
            </a:r>
            <a:r>
              <a:rPr lang="en-US" altLang="ko-KR" sz="1400" b="1" dirty="0" smtClean="0"/>
              <a:t>± 2% </a:t>
            </a:r>
            <a:r>
              <a:rPr lang="ko-KR" altLang="en-US" sz="1400" b="1" dirty="0" smtClean="0"/>
              <a:t>이내에 부합하는 것을 확인함</a:t>
            </a:r>
            <a:r>
              <a:rPr lang="en-US" altLang="ko-KR" sz="1400" b="1" dirty="0" smtClean="0"/>
              <a:t>.</a:t>
            </a:r>
            <a:endParaRPr lang="en-US" altLang="ko-KR" sz="1400" b="1" dirty="0"/>
          </a:p>
        </p:txBody>
      </p:sp>
    </p:spTree>
    <p:extLst>
      <p:ext uri="{BB962C8B-B14F-4D97-AF65-F5344CB8AC3E}">
        <p14:creationId xmlns:p14="http://schemas.microsoft.com/office/powerpoint/2010/main" val="9467671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81281" y="1515964"/>
            <a:ext cx="5320687" cy="36009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400" b="1" dirty="0" smtClean="0"/>
              <a:t>1. </a:t>
            </a:r>
            <a:r>
              <a:rPr lang="ko-KR" altLang="en-US" sz="2400" b="1" dirty="0" smtClean="0"/>
              <a:t>전도도 측정 농도계</a:t>
            </a:r>
            <a:r>
              <a:rPr lang="en-US" altLang="ko-KR" sz="2400" b="1" dirty="0" smtClean="0"/>
              <a:t>: DHF/NH</a:t>
            </a:r>
            <a:r>
              <a:rPr lang="en-US" altLang="ko-KR" sz="2400" b="1" baseline="-25000" dirty="0" smtClean="0"/>
              <a:t>4</a:t>
            </a:r>
            <a:r>
              <a:rPr lang="en-US" altLang="ko-KR" sz="2400" b="1" dirty="0" smtClean="0"/>
              <a:t>OH</a:t>
            </a:r>
          </a:p>
          <a:p>
            <a:pPr>
              <a:lnSpc>
                <a:spcPct val="200000"/>
              </a:lnSpc>
            </a:pP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     1) Progress table</a:t>
            </a:r>
          </a:p>
          <a:p>
            <a:pPr>
              <a:lnSpc>
                <a:spcPct val="200000"/>
              </a:lnSpc>
            </a:pPr>
            <a:r>
              <a:rPr lang="en-US" altLang="ko-KR" b="1" dirty="0"/>
              <a:t>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    2) 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전도도 측정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환경 구성</a:t>
            </a:r>
            <a:endParaRPr lang="en-US" altLang="ko-KR" dirty="0">
              <a:solidFill>
                <a:schemeClr val="bg1">
                  <a:lumMod val="7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     3) </a:t>
            </a:r>
            <a:r>
              <a:rPr lang="ko-KR" altLang="en-US" dirty="0" err="1">
                <a:solidFill>
                  <a:schemeClr val="bg1">
                    <a:lumMod val="75000"/>
                  </a:schemeClr>
                </a:solidFill>
              </a:rPr>
              <a:t>용액별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conductivity</a:t>
            </a:r>
          </a:p>
          <a:p>
            <a:pPr>
              <a:lnSpc>
                <a:spcPct val="200000"/>
              </a:lnSpc>
            </a:pPr>
            <a:r>
              <a:rPr lang="en-US" altLang="ko-KR" b="1" dirty="0"/>
              <a:t>     4) Spiking test</a:t>
            </a:r>
          </a:p>
          <a:p>
            <a:pPr>
              <a:lnSpc>
                <a:spcPct val="200000"/>
              </a:lnSpc>
            </a:pPr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</a:rPr>
              <a:t>     5) Long-term </a:t>
            </a:r>
            <a:r>
              <a:rPr lang="ko-KR" altLang="en-US" dirty="0" smtClean="0">
                <a:solidFill>
                  <a:schemeClr val="bg1">
                    <a:lumMod val="75000"/>
                  </a:schemeClr>
                </a:solidFill>
              </a:rPr>
              <a:t>측정</a:t>
            </a:r>
            <a:endParaRPr lang="en-US" altLang="ko-KR" dirty="0" smtClean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67852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7265</TotalTime>
  <Words>1640</Words>
  <Application>Microsoft Office PowerPoint</Application>
  <PresentationFormat>화면 슬라이드 쇼(4:3)</PresentationFormat>
  <Paragraphs>466</Paragraphs>
  <Slides>31</Slides>
  <Notes>0</Notes>
  <HiddenSlides>0</HiddenSlides>
  <MMClips>0</MMClips>
  <ScaleCrop>false</ScaleCrop>
  <HeadingPairs>
    <vt:vector size="6" baseType="variant">
      <vt:variant>
        <vt:lpstr>테마</vt:lpstr>
      </vt:variant>
      <vt:variant>
        <vt:i4>1</vt:i4>
      </vt:variant>
      <vt:variant>
        <vt:lpstr>포함된 OLE 서버</vt:lpstr>
      </vt:variant>
      <vt:variant>
        <vt:i4>2</vt:i4>
      </vt:variant>
      <vt:variant>
        <vt:lpstr>슬라이드 제목</vt:lpstr>
      </vt:variant>
      <vt:variant>
        <vt:i4>31</vt:i4>
      </vt:variant>
    </vt:vector>
  </HeadingPairs>
  <TitlesOfParts>
    <vt:vector size="34" baseType="lpstr">
      <vt:lpstr>Office 테마</vt:lpstr>
      <vt:lpstr>Graph</vt:lpstr>
      <vt:lpstr>Unicode Origin Graph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yjeo</dc:creator>
  <cp:lastModifiedBy>yjeo</cp:lastModifiedBy>
  <cp:revision>381</cp:revision>
  <dcterms:created xsi:type="dcterms:W3CDTF">2020-02-04T07:58:27Z</dcterms:created>
  <dcterms:modified xsi:type="dcterms:W3CDTF">2020-08-21T00:07:29Z</dcterms:modified>
</cp:coreProperties>
</file>